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1"/>
  </p:notesMasterIdLst>
  <p:sldIdLst>
    <p:sldId id="352" r:id="rId5"/>
    <p:sldId id="432" r:id="rId6"/>
    <p:sldId id="345" r:id="rId7"/>
    <p:sldId id="346" r:id="rId8"/>
    <p:sldId id="422" r:id="rId9"/>
    <p:sldId id="347" r:id="rId10"/>
    <p:sldId id="423" r:id="rId11"/>
    <p:sldId id="357" r:id="rId12"/>
    <p:sldId id="424" r:id="rId13"/>
    <p:sldId id="257" r:id="rId14"/>
    <p:sldId id="359" r:id="rId15"/>
    <p:sldId id="360" r:id="rId16"/>
    <p:sldId id="348" r:id="rId17"/>
    <p:sldId id="362" r:id="rId18"/>
    <p:sldId id="363" r:id="rId19"/>
    <p:sldId id="426" r:id="rId20"/>
    <p:sldId id="364" r:id="rId21"/>
    <p:sldId id="427" r:id="rId22"/>
    <p:sldId id="365" r:id="rId23"/>
    <p:sldId id="366" r:id="rId24"/>
    <p:sldId id="428" r:id="rId25"/>
    <p:sldId id="429" r:id="rId26"/>
    <p:sldId id="486" r:id="rId27"/>
    <p:sldId id="430" r:id="rId28"/>
    <p:sldId id="370" r:id="rId29"/>
    <p:sldId id="431" r:id="rId30"/>
    <p:sldId id="433" r:id="rId31"/>
    <p:sldId id="434" r:id="rId32"/>
    <p:sldId id="435" r:id="rId33"/>
    <p:sldId id="373" r:id="rId34"/>
    <p:sldId id="375" r:id="rId35"/>
    <p:sldId id="376" r:id="rId36"/>
    <p:sldId id="444" r:id="rId37"/>
    <p:sldId id="440" r:id="rId38"/>
    <p:sldId id="441" r:id="rId39"/>
    <p:sldId id="349" r:id="rId40"/>
    <p:sldId id="377" r:id="rId41"/>
    <p:sldId id="378" r:id="rId42"/>
    <p:sldId id="382" r:id="rId43"/>
    <p:sldId id="381" r:id="rId44"/>
    <p:sldId id="379" r:id="rId45"/>
    <p:sldId id="383" r:id="rId46"/>
    <p:sldId id="384" r:id="rId47"/>
    <p:sldId id="386" r:id="rId48"/>
    <p:sldId id="387" r:id="rId49"/>
    <p:sldId id="391" r:id="rId50"/>
    <p:sldId id="390" r:id="rId51"/>
    <p:sldId id="392" r:id="rId52"/>
    <p:sldId id="393" r:id="rId53"/>
    <p:sldId id="399" r:id="rId54"/>
    <p:sldId id="446" r:id="rId55"/>
    <p:sldId id="457" r:id="rId56"/>
    <p:sldId id="395" r:id="rId57"/>
    <p:sldId id="396" r:id="rId58"/>
    <p:sldId id="397" r:id="rId59"/>
    <p:sldId id="398" r:id="rId60"/>
    <p:sldId id="442" r:id="rId61"/>
    <p:sldId id="458" r:id="rId62"/>
    <p:sldId id="469" r:id="rId63"/>
    <p:sldId id="401" r:id="rId64"/>
    <p:sldId id="467" r:id="rId65"/>
    <p:sldId id="455" r:id="rId66"/>
    <p:sldId id="400" r:id="rId67"/>
    <p:sldId id="474" r:id="rId68"/>
    <p:sldId id="475" r:id="rId69"/>
    <p:sldId id="453" r:id="rId70"/>
    <p:sldId id="454" r:id="rId71"/>
    <p:sldId id="472" r:id="rId72"/>
    <p:sldId id="459" r:id="rId73"/>
    <p:sldId id="468" r:id="rId74"/>
    <p:sldId id="402" r:id="rId75"/>
    <p:sldId id="404" r:id="rId76"/>
    <p:sldId id="470" r:id="rId77"/>
    <p:sldId id="480" r:id="rId78"/>
    <p:sldId id="483" r:id="rId79"/>
    <p:sldId id="473" r:id="rId80"/>
    <p:sldId id="451" r:id="rId81"/>
    <p:sldId id="452" r:id="rId82"/>
    <p:sldId id="448" r:id="rId83"/>
    <p:sldId id="449" r:id="rId84"/>
    <p:sldId id="447" r:id="rId85"/>
    <p:sldId id="478" r:id="rId86"/>
    <p:sldId id="476" r:id="rId87"/>
    <p:sldId id="461" r:id="rId88"/>
    <p:sldId id="463" r:id="rId89"/>
    <p:sldId id="462" r:id="rId90"/>
    <p:sldId id="466" r:id="rId91"/>
    <p:sldId id="450" r:id="rId92"/>
    <p:sldId id="460" r:id="rId93"/>
    <p:sldId id="464" r:id="rId94"/>
    <p:sldId id="465" r:id="rId95"/>
    <p:sldId id="482" r:id="rId96"/>
    <p:sldId id="350" r:id="rId97"/>
    <p:sldId id="405" r:id="rId98"/>
    <p:sldId id="406" r:id="rId99"/>
    <p:sldId id="407" r:id="rId100"/>
    <p:sldId id="479" r:id="rId101"/>
    <p:sldId id="408" r:id="rId102"/>
    <p:sldId id="409" r:id="rId103"/>
    <p:sldId id="487" r:id="rId104"/>
    <p:sldId id="484" r:id="rId105"/>
    <p:sldId id="410" r:id="rId106"/>
    <p:sldId id="471" r:id="rId107"/>
    <p:sldId id="411" r:id="rId108"/>
    <p:sldId id="412" r:id="rId109"/>
    <p:sldId id="488" r:id="rId110"/>
    <p:sldId id="485" r:id="rId111"/>
    <p:sldId id="489" r:id="rId112"/>
    <p:sldId id="413" r:id="rId113"/>
    <p:sldId id="490" r:id="rId114"/>
    <p:sldId id="414" r:id="rId115"/>
    <p:sldId id="437" r:id="rId116"/>
    <p:sldId id="415" r:id="rId117"/>
    <p:sldId id="420" r:id="rId118"/>
    <p:sldId id="491" r:id="rId119"/>
    <p:sldId id="417" r:id="rId120"/>
    <p:sldId id="438" r:id="rId121"/>
    <p:sldId id="477" r:id="rId122"/>
    <p:sldId id="493" r:id="rId123"/>
    <p:sldId id="416" r:id="rId124"/>
    <p:sldId id="443" r:id="rId125"/>
    <p:sldId id="492" r:id="rId126"/>
    <p:sldId id="418" r:id="rId127"/>
    <p:sldId id="419" r:id="rId128"/>
    <p:sldId id="368" r:id="rId129"/>
    <p:sldId id="456" r:id="rId1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4AE"/>
    <a:srgbClr val="C61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033" autoAdjust="0"/>
  </p:normalViewPr>
  <p:slideViewPr>
    <p:cSldViewPr snapToGrid="0" snapToObjects="1">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1EEF-E170-4B48-A2F7-29EC0B2BF9D4}" type="datetimeFigureOut">
              <a:rPr lang="es-ES" smtClean="0"/>
              <a:t>06/02/2023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DA63C-3F11-6943-AC21-EA26B32A4233}" type="slidenum">
              <a:rPr lang="es-ES" smtClean="0"/>
              <a:t>‹Nº›</a:t>
            </a:fld>
            <a:endParaRPr lang="es-ES"/>
          </a:p>
        </p:txBody>
      </p:sp>
    </p:spTree>
    <p:extLst>
      <p:ext uri="{BB962C8B-B14F-4D97-AF65-F5344CB8AC3E}">
        <p14:creationId xmlns:p14="http://schemas.microsoft.com/office/powerpoint/2010/main" val="313224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534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86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F6750-DEB3-DF47-B537-0E1600031F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51CF7A2-78B0-1E47-97CF-7197C3EA0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684283-0E51-B34D-9B42-7A50F4E2968E}"/>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F1F7E8FC-6F89-764B-B398-61DC0A9B8A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688091-3695-E540-87FB-61CAA4580B8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08343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2724F-D769-F14E-8009-3A4B41D6D9A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DE4D92-35CF-F04F-804F-7C55B4F0F31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87B966-1698-854E-A41B-BB7B6CCC9CC4}"/>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DD615967-4A3A-D14F-A738-063238988F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B8F50B-F49E-C841-8505-878F4A23D326}"/>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4190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978CC-0EF9-FE4D-A0CB-9F83023459C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0FF17C5-0CE7-C14D-9C1B-7FAF77094B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373D208-31EE-E146-8B77-E1E1B08A6785}"/>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F07F19C4-58F9-3F44-9706-B704903004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80A0C3-9B26-A544-A580-D7929B91724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16830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63363-4ABB-D548-BEA1-61AC92B660D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A10AA2-D023-F741-80DE-54261EEDDD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DA8ED1-5E84-6F4F-A7A6-013AAABEEEE1}"/>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D1CDA866-311B-164F-977D-96AF87FE140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35332E-AF2F-5F46-BE83-02D17FD0AC0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62550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B9656-6D6A-0246-95FE-A25F72A20D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B87E8D-7DC5-7649-976D-9C6E6AC97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D1E701-F186-7F4F-85E5-4DDE76DDB83E}"/>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1962A0ED-43BE-A444-A945-2E5AD7FB70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C302AB3-576B-5D47-B59F-4CC9ABC9345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58475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F7549-4553-9245-A7E4-ED522B021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38EA34-63A0-4F4E-BDDE-5E9D866B69A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338FD1-A66D-354B-A5D7-57385030D8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1F313E4-ABB5-3D45-A21E-26034F7F027F}"/>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6" name="Marcador de pie de página 5">
            <a:extLst>
              <a:ext uri="{FF2B5EF4-FFF2-40B4-BE49-F238E27FC236}">
                <a16:creationId xmlns:a16="http://schemas.microsoft.com/office/drawing/2014/main" id="{7C0C0DC0-21D5-CA48-ACBE-F28115B576E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2F7FE8-FAF6-8440-B818-19E23B1C895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122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A4EA0-9196-7C49-9E30-A25EA25FB98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547729-8332-4041-8D7A-59C92FBC3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4E62E43-04F8-C945-871B-AF05C68AD18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1F7EA54-CD05-2148-96B8-4CBE80A34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A216E1-19E4-4F47-97B4-3B7F07CF80D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D1C6D7-BCF8-D14E-BF54-F9D9B0949232}"/>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8" name="Marcador de pie de página 7">
            <a:extLst>
              <a:ext uri="{FF2B5EF4-FFF2-40B4-BE49-F238E27FC236}">
                <a16:creationId xmlns:a16="http://schemas.microsoft.com/office/drawing/2014/main" id="{D74046A5-538E-3B4A-9491-5C54F067006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CDA006A-B38F-9F49-AF95-B2BEE38C195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8810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DDA5A-9A4D-0446-9A78-F08622DAD9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1D9E2CC-A3E5-DA47-AB94-592DE7B0D969}"/>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4" name="Marcador de pie de página 3">
            <a:extLst>
              <a:ext uri="{FF2B5EF4-FFF2-40B4-BE49-F238E27FC236}">
                <a16:creationId xmlns:a16="http://schemas.microsoft.com/office/drawing/2014/main" id="{247BF57F-032E-B641-87FA-EC5B833888B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0348C1C-35F2-A043-9DB3-6FA6B92E830E}"/>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73027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270A38-F609-B046-A3F0-99FA2F99E8B4}"/>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3" name="Marcador de pie de página 2">
            <a:extLst>
              <a:ext uri="{FF2B5EF4-FFF2-40B4-BE49-F238E27FC236}">
                <a16:creationId xmlns:a16="http://schemas.microsoft.com/office/drawing/2014/main" id="{4E48DFEF-81A3-4747-9675-C83BC324178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EC2455-6B14-AE47-BDA6-29329C66C74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82288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9871D-8268-854F-9855-057AD82E1B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DDA3C2-EED3-594E-BE56-DF72F9C86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5A0DD2-2201-C041-BC01-67D379A8F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A51C52-3568-254A-8079-D50B3731E41D}"/>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6" name="Marcador de pie de página 5">
            <a:extLst>
              <a:ext uri="{FF2B5EF4-FFF2-40B4-BE49-F238E27FC236}">
                <a16:creationId xmlns:a16="http://schemas.microsoft.com/office/drawing/2014/main" id="{BBB0EE33-4520-5247-8F1E-E8E3661142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2BAF4C-26D3-154B-8427-83F8D01542A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17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4F6CB-53D5-234B-9093-C54A9D0FF0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BFEEEF-BB42-EB42-8281-373CA49B3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a:extLst>
              <a:ext uri="{FF2B5EF4-FFF2-40B4-BE49-F238E27FC236}">
                <a16:creationId xmlns:a16="http://schemas.microsoft.com/office/drawing/2014/main" id="{83CDBE02-F6AC-204B-89D1-E21F8D3F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12EC9B-F915-E141-A8DE-A2A80F4803BD}"/>
              </a:ext>
            </a:extLst>
          </p:cNvPr>
          <p:cNvSpPr>
            <a:spLocks noGrp="1"/>
          </p:cNvSpPr>
          <p:nvPr>
            <p:ph type="dt" sz="half" idx="10"/>
          </p:nvPr>
        </p:nvSpPr>
        <p:spPr/>
        <p:txBody>
          <a:bodyPr/>
          <a:lstStyle/>
          <a:p>
            <a:fld id="{F79152A8-FC9E-2D4C-8887-13B520C5C0B0}" type="datetimeFigureOut">
              <a:rPr lang="es-ES" smtClean="0"/>
              <a:t>06/02/2023</a:t>
            </a:fld>
            <a:endParaRPr lang="es-ES"/>
          </a:p>
        </p:txBody>
      </p:sp>
      <p:sp>
        <p:nvSpPr>
          <p:cNvPr id="6" name="Marcador de pie de página 5">
            <a:extLst>
              <a:ext uri="{FF2B5EF4-FFF2-40B4-BE49-F238E27FC236}">
                <a16:creationId xmlns:a16="http://schemas.microsoft.com/office/drawing/2014/main" id="{9BB2A5BA-4F67-A64B-8361-F3DD01FDE4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0436E9-8D81-764C-B4D3-AEE372652CB9}"/>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62168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6EEE12C-C6FB-934E-A986-AC5E0CAC1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DCD9AD-FAE0-8D4F-B0F3-552FD8396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97E214-A1B3-9E47-97F9-64C660943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152A8-FC9E-2D4C-8887-13B520C5C0B0}" type="datetimeFigureOut">
              <a:rPr lang="es-ES" smtClean="0"/>
              <a:t>06/02/2023</a:t>
            </a:fld>
            <a:endParaRPr lang="es-ES"/>
          </a:p>
        </p:txBody>
      </p:sp>
      <p:sp>
        <p:nvSpPr>
          <p:cNvPr id="5" name="Marcador de pie de página 4">
            <a:extLst>
              <a:ext uri="{FF2B5EF4-FFF2-40B4-BE49-F238E27FC236}">
                <a16:creationId xmlns:a16="http://schemas.microsoft.com/office/drawing/2014/main" id="{341F27C2-44F4-9547-AE3E-1EC733BE9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4420129-C3B4-C142-A1F9-FB03A891B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3F906-E43F-284C-AF16-3189D9827E52}" type="slidenum">
              <a:rPr lang="es-ES" smtClean="0"/>
              <a:t>‹Nº›</a:t>
            </a:fld>
            <a:endParaRPr lang="es-ES"/>
          </a:p>
        </p:txBody>
      </p:sp>
    </p:spTree>
    <p:extLst>
      <p:ext uri="{BB962C8B-B14F-4D97-AF65-F5344CB8AC3E}">
        <p14:creationId xmlns:p14="http://schemas.microsoft.com/office/powerpoint/2010/main" val="357375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10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3.svg"/><Relationship Id="rId7" Type="http://schemas.openxmlformats.org/officeDocument/2006/relationships/image" Target="../media/image9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jpeg"/></Relationships>
</file>

<file path=ppt/slides/_rels/slide1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itlab.com/" TargetMode="Externa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3.svg"/></Relationships>
</file>

<file path=ppt/slides/_rels/slide1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gitlab.com/ee/ci/"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1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akelinux.github.io/kernel/map"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ramond_fdez@outlook.com" TargetMode="External"/><Relationship Id="rId7" Type="http://schemas.openxmlformats.org/officeDocument/2006/relationships/image" Target="../media/image5.jpeg"/><Relationship Id="rId2" Type="http://schemas.openxmlformats.org/officeDocument/2006/relationships/hyperlink" Target="https://www.linkedin.com/in/ramond-fde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amondfdez/CursoDevOps" TargetMode="Externa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b.docker.com/"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svg"/></Relationships>
</file>

<file path=ppt/slides/_rels/slide5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3.sv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101601" y="0"/>
            <a:ext cx="12551434" cy="6858000"/>
          </a:xfrm>
          <a:prstGeom prst="rect">
            <a:avLst/>
          </a:prstGeom>
        </p:spPr>
      </p:pic>
      <p:sp>
        <p:nvSpPr>
          <p:cNvPr id="8" name="Google Shape;73;p13">
            <a:extLst>
              <a:ext uri="{FF2B5EF4-FFF2-40B4-BE49-F238E27FC236}">
                <a16:creationId xmlns:a16="http://schemas.microsoft.com/office/drawing/2014/main" id="{90683B91-2443-4966-A230-444AE7A1DD7A}"/>
              </a:ext>
            </a:extLst>
          </p:cNvPr>
          <p:cNvSpPr txBox="1">
            <a:spLocks/>
          </p:cNvSpPr>
          <p:nvPr/>
        </p:nvSpPr>
        <p:spPr>
          <a:xfrm>
            <a:off x="4156364" y="6176735"/>
            <a:ext cx="8118764"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spcAft>
                <a:spcPts val="2133"/>
              </a:spcAft>
              <a:buNone/>
            </a:pPr>
            <a:r>
              <a:rPr lang="es-ES" sz="3200" dirty="0">
                <a:solidFill>
                  <a:schemeClr val="lt1"/>
                </a:solidFill>
                <a:latin typeface="Roboto" panose="02000000000000000000" pitchFamily="2" charset="0"/>
                <a:ea typeface="Roboto" panose="02000000000000000000" pitchFamily="2" charset="0"/>
                <a:cs typeface="Roboto"/>
                <a:sym typeface="Roboto"/>
              </a:rPr>
              <a:t>Ramón Díaz Fernández</a:t>
            </a:r>
          </a:p>
        </p:txBody>
      </p:sp>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114734" y="796552"/>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CURSO DEVOPS</a:t>
            </a:r>
          </a:p>
        </p:txBody>
      </p:sp>
    </p:spTree>
    <p:extLst>
      <p:ext uri="{BB962C8B-B14F-4D97-AF65-F5344CB8AC3E}">
        <p14:creationId xmlns:p14="http://schemas.microsoft.com/office/powerpoint/2010/main" val="340817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ciclo de vida de Software corresponde a los pasos que atraviesa el código fuente para llegar a ser desplegado en un ambiente y convertirse en una aplicación. Los DevOps estamos presentes durante todo el proceso.</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Ciclo de vida del Software</a:t>
            </a:r>
          </a:p>
        </p:txBody>
      </p:sp>
      <p:pic>
        <p:nvPicPr>
          <p:cNvPr id="7" name="Picture 4" descr="Software Development Life Cycle (SDLC) - Big water Consulting">
            <a:extLst>
              <a:ext uri="{FF2B5EF4-FFF2-40B4-BE49-F238E27FC236}">
                <a16:creationId xmlns:a16="http://schemas.microsoft.com/office/drawing/2014/main" id="{7BDDCECE-1013-AEC0-5A35-D7EE68CAA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311" y="2486068"/>
            <a:ext cx="3367025" cy="33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4">
            <a:extLst>
              <a:ext uri="{FF2B5EF4-FFF2-40B4-BE49-F238E27FC236}">
                <a16:creationId xmlns:a16="http://schemas.microsoft.com/office/drawing/2014/main" id="{BE7EA47C-0D5F-0660-163A-68DEB5BE9AD5}"/>
              </a:ext>
            </a:extLst>
          </p:cNvPr>
          <p:cNvPicPr>
            <a:picLocks noChangeAspect="1"/>
          </p:cNvPicPr>
          <p:nvPr/>
        </p:nvPicPr>
        <p:blipFill>
          <a:blip r:embed="rId5"/>
          <a:stretch>
            <a:fillRect/>
          </a:stretch>
        </p:blipFill>
        <p:spPr>
          <a:xfrm>
            <a:off x="6400271" y="3324263"/>
            <a:ext cx="3918583" cy="2006081"/>
          </a:xfrm>
          <a:prstGeom prst="rect">
            <a:avLst/>
          </a:prstGeom>
        </p:spPr>
      </p:pic>
    </p:spTree>
    <p:extLst>
      <p:ext uri="{BB962C8B-B14F-4D97-AF65-F5344CB8AC3E}">
        <p14:creationId xmlns:p14="http://schemas.microsoft.com/office/powerpoint/2010/main" val="2228135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Ejecutamos el Docker-</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mostrado en el primer ejemplo, es otra forma de usar volúmenes para pasar archivos al interior de las imágenes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908671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un servidor back con una imagen de mongo-</a:t>
            </a:r>
            <a:r>
              <a:rPr lang="es-ES" dirty="0" err="1">
                <a:latin typeface="Roboto" panose="02000000000000000000" pitchFamily="2" charset="0"/>
                <a:ea typeface="Roboto" panose="02000000000000000000" pitchFamily="2" charset="0"/>
              </a:rPr>
              <a:t>express</a:t>
            </a:r>
            <a:r>
              <a:rPr lang="es-ES" dirty="0">
                <a:latin typeface="Roboto" panose="02000000000000000000" pitchFamily="2" charset="0"/>
                <a:ea typeface="Roboto" panose="02000000000000000000" pitchFamily="2" charset="0"/>
              </a:rPr>
              <a:t> y una base de datos mongo.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70651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Mostramos un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de </a:t>
            </a:r>
            <a:r>
              <a:rPr lang="es-ES" dirty="0" err="1">
                <a:latin typeface="Roboto" panose="02000000000000000000" pitchFamily="2" charset="0"/>
                <a:ea typeface="Roboto" panose="02000000000000000000" pitchFamily="2" charset="0"/>
              </a:rPr>
              <a:t>phpmyadmin</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046579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466013"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DEMO/EJERCICIO REAL</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Desplegar aplicación full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con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UI, </a:t>
            </a:r>
            <a:r>
              <a:rPr lang="es-ES" dirty="0" err="1">
                <a:latin typeface="Roboto" panose="02000000000000000000" pitchFamily="2" charset="0"/>
                <a:ea typeface="Roboto" panose="02000000000000000000" pitchFamily="2" charset="0"/>
              </a:rPr>
              <a:t>nodejs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backend</a:t>
            </a:r>
            <a:r>
              <a:rPr lang="es-ES" dirty="0">
                <a:latin typeface="Roboto" panose="02000000000000000000" pitchFamily="2" charset="0"/>
                <a:ea typeface="Roboto" panose="02000000000000000000" pitchFamily="2" charset="0"/>
              </a:rPr>
              <a:t> y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050" name="Picture 2" descr="MERN DOCKER diagram">
            <a:extLst>
              <a:ext uri="{FF2B5EF4-FFF2-40B4-BE49-F238E27FC236}">
                <a16:creationId xmlns:a16="http://schemas.microsoft.com/office/drawing/2014/main" id="{37B4A9CE-CDF3-67C1-77CD-A7BDDDE3C8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795" y="3338857"/>
            <a:ext cx="4763729" cy="2864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892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uso de contenedores permite ejecutar un conjunto de procesos separados del sistema facilitando su portabilidad a otros entornos y siendo muy rápidos de implementar. Los contenedores permiten empaquetar y aislar del sistema, las aplicaciones y el entorno necesario para que se ejecuten, permitiendo mover dichas aplicaciones entre distintos sistemas. Debido a su popularidad el uso de contenedores se ha extendido y han surgido herramientas que permiten administrarlos y organizarlos como son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de Google y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de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Orquestación de Contenedores</a:t>
            </a:r>
          </a:p>
        </p:txBody>
      </p:sp>
      <p:pic>
        <p:nvPicPr>
          <p:cNvPr id="5" name="Imagen 4">
            <a:extLst>
              <a:ext uri="{FF2B5EF4-FFF2-40B4-BE49-F238E27FC236}">
                <a16:creationId xmlns:a16="http://schemas.microsoft.com/office/drawing/2014/main" id="{A7F959D8-F80E-9298-F1B8-3CCCC6D27D5D}"/>
              </a:ext>
            </a:extLst>
          </p:cNvPr>
          <p:cNvPicPr>
            <a:picLocks noChangeAspect="1"/>
          </p:cNvPicPr>
          <p:nvPr/>
        </p:nvPicPr>
        <p:blipFill>
          <a:blip r:embed="rId4"/>
          <a:stretch>
            <a:fillRect/>
          </a:stretch>
        </p:blipFill>
        <p:spPr>
          <a:xfrm>
            <a:off x="1924710" y="3331722"/>
            <a:ext cx="3038899" cy="2381582"/>
          </a:xfrm>
          <a:prstGeom prst="rect">
            <a:avLst/>
          </a:prstGeom>
        </p:spPr>
      </p:pic>
      <p:pic>
        <p:nvPicPr>
          <p:cNvPr id="11" name="Imagen 10">
            <a:extLst>
              <a:ext uri="{FF2B5EF4-FFF2-40B4-BE49-F238E27FC236}">
                <a16:creationId xmlns:a16="http://schemas.microsoft.com/office/drawing/2014/main" id="{5B24EC1E-B67E-1EA7-E886-5453795B45D4}"/>
              </a:ext>
            </a:extLst>
          </p:cNvPr>
          <p:cNvPicPr>
            <a:picLocks noChangeAspect="1"/>
          </p:cNvPicPr>
          <p:nvPr/>
        </p:nvPicPr>
        <p:blipFill>
          <a:blip r:embed="rId5"/>
          <a:stretch>
            <a:fillRect/>
          </a:stretch>
        </p:blipFill>
        <p:spPr>
          <a:xfrm>
            <a:off x="7372560" y="3484143"/>
            <a:ext cx="2286319" cy="2076740"/>
          </a:xfrm>
          <a:prstGeom prst="rect">
            <a:avLst/>
          </a:prstGeom>
        </p:spPr>
      </p:pic>
    </p:spTree>
    <p:extLst>
      <p:ext uri="{BB962C8B-B14F-4D97-AF65-F5344CB8AC3E}">
        <p14:creationId xmlns:p14="http://schemas.microsoft.com/office/powerpoint/2010/main" val="21692376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es una herramienta integrada en Docker que permite agrupar una serie de hosts de Docker en un clúster y gestionarlos de forma centralizada, así como orquestar sus contenedores.</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En el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se tendrán múltiples servidores que se pueden comunicar entre sí y tienen corriendo diversos contenedores. Alguno de estos servidores serán managers y podrán decidir dónde debe ir la carga, asignando en que nodo correrá cada contenedor.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78F7C0D2-051E-B0F1-6BD9-3CBD7E5DA6C6}"/>
              </a:ext>
            </a:extLst>
          </p:cNvPr>
          <p:cNvPicPr>
            <a:picLocks noChangeAspect="1"/>
          </p:cNvPicPr>
          <p:nvPr/>
        </p:nvPicPr>
        <p:blipFill>
          <a:blip r:embed="rId4"/>
          <a:stretch>
            <a:fillRect/>
          </a:stretch>
        </p:blipFill>
        <p:spPr>
          <a:xfrm>
            <a:off x="3087328" y="3057949"/>
            <a:ext cx="5614033" cy="3195827"/>
          </a:xfrm>
          <a:prstGeom prst="rect">
            <a:avLst/>
          </a:prstGeom>
        </p:spPr>
      </p:pic>
    </p:spTree>
    <p:extLst>
      <p:ext uri="{BB962C8B-B14F-4D97-AF65-F5344CB8AC3E}">
        <p14:creationId xmlns:p14="http://schemas.microsoft.com/office/powerpoint/2010/main" val="2784287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555638574"/>
              </p:ext>
            </p:extLst>
          </p:nvPr>
        </p:nvGraphicFramePr>
        <p:xfrm>
          <a:off x="1274354" y="1604795"/>
          <a:ext cx="9350103" cy="3049136"/>
        </p:xfrm>
        <a:graphic>
          <a:graphicData uri="http://schemas.openxmlformats.org/drawingml/2006/table">
            <a:tbl>
              <a:tblPr firstRow="1" bandRow="1">
                <a:tableStyleId>{AF606853-7671-496A-8E4F-DF71F8EC918B}</a:tableStyleId>
              </a:tblPr>
              <a:tblGrid>
                <a:gridCol w="4699726">
                  <a:extLst>
                    <a:ext uri="{9D8B030D-6E8A-4147-A177-3AD203B41FA5}">
                      <a16:colId xmlns:a16="http://schemas.microsoft.com/office/drawing/2014/main" val="1146590096"/>
                    </a:ext>
                  </a:extLst>
                </a:gridCol>
                <a:gridCol w="4650377">
                  <a:extLst>
                    <a:ext uri="{9D8B030D-6E8A-4147-A177-3AD203B41FA5}">
                      <a16:colId xmlns:a16="http://schemas.microsoft.com/office/drawing/2014/main" val="1971192001"/>
                    </a:ext>
                  </a:extLst>
                </a:gridCol>
              </a:tblGrid>
              <a:tr h="381142">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81142">
                <a:tc>
                  <a:txBody>
                    <a:bodyPr/>
                    <a:lstStyle/>
                    <a:p>
                      <a:r>
                        <a:rPr lang="en-US" dirty="0"/>
                        <a:t>Docker swarm </a:t>
                      </a:r>
                      <a:r>
                        <a:rPr lang="en-US" dirty="0" err="1"/>
                        <a:t>init</a:t>
                      </a:r>
                      <a:endParaRPr lang="es-ES" dirty="0"/>
                    </a:p>
                  </a:txBody>
                  <a:tcPr/>
                </a:tc>
                <a:tc>
                  <a:txBody>
                    <a:bodyPr/>
                    <a:lstStyle/>
                    <a:p>
                      <a:r>
                        <a:rPr lang="en-US" dirty="0" err="1"/>
                        <a:t>Iniciamos</a:t>
                      </a:r>
                      <a:r>
                        <a:rPr lang="en-US" dirty="0"/>
                        <a:t> un swarm</a:t>
                      </a:r>
                      <a:endParaRPr lang="es-ES" dirty="0"/>
                    </a:p>
                  </a:txBody>
                  <a:tcPr/>
                </a:tc>
                <a:extLst>
                  <a:ext uri="{0D108BD9-81ED-4DB2-BD59-A6C34878D82A}">
                    <a16:rowId xmlns:a16="http://schemas.microsoft.com/office/drawing/2014/main" val="3361292410"/>
                  </a:ext>
                </a:extLst>
              </a:tr>
              <a:tr h="381142">
                <a:tc>
                  <a:txBody>
                    <a:bodyPr/>
                    <a:lstStyle/>
                    <a:p>
                      <a:r>
                        <a:rPr lang="en-US" dirty="0"/>
                        <a:t>Docker swarm join --token</a:t>
                      </a:r>
                      <a:endParaRPr lang="es-ES" dirty="0"/>
                    </a:p>
                  </a:txBody>
                  <a:tcPr/>
                </a:tc>
                <a:tc>
                  <a:txBody>
                    <a:bodyPr/>
                    <a:lstStyle/>
                    <a:p>
                      <a:r>
                        <a:rPr lang="en-US" dirty="0" err="1"/>
                        <a:t>Añade</a:t>
                      </a:r>
                      <a:r>
                        <a:rPr lang="en-US" dirty="0"/>
                        <a:t> un nuevo </a:t>
                      </a:r>
                      <a:r>
                        <a:rPr lang="en-US" dirty="0" err="1"/>
                        <a:t>nodo</a:t>
                      </a:r>
                      <a:r>
                        <a:rPr lang="en-US" dirty="0"/>
                        <a:t> al swarm</a:t>
                      </a:r>
                      <a:endParaRPr lang="es-ES" dirty="0"/>
                    </a:p>
                  </a:txBody>
                  <a:tcPr/>
                </a:tc>
                <a:extLst>
                  <a:ext uri="{0D108BD9-81ED-4DB2-BD59-A6C34878D82A}">
                    <a16:rowId xmlns:a16="http://schemas.microsoft.com/office/drawing/2014/main" val="640023466"/>
                  </a:ext>
                </a:extLst>
              </a:tr>
              <a:tr h="381142">
                <a:tc>
                  <a:txBody>
                    <a:bodyPr/>
                    <a:lstStyle/>
                    <a:p>
                      <a:r>
                        <a:rPr lang="en-US" dirty="0"/>
                        <a:t>Docker node ls</a:t>
                      </a:r>
                      <a:endParaRPr lang="es-ES" dirty="0"/>
                    </a:p>
                  </a:txBody>
                  <a:tcPr/>
                </a:tc>
                <a:tc>
                  <a:txBody>
                    <a:bodyPr/>
                    <a:lstStyle/>
                    <a:p>
                      <a:r>
                        <a:rPr lang="en-US" dirty="0"/>
                        <a:t>Lista </a:t>
                      </a:r>
                      <a:r>
                        <a:rPr lang="en-US" dirty="0" err="1"/>
                        <a:t>los</a:t>
                      </a:r>
                      <a:r>
                        <a:rPr lang="en-US" dirty="0"/>
                        <a:t> </a:t>
                      </a:r>
                      <a:r>
                        <a:rPr lang="en-US" dirty="0" err="1"/>
                        <a:t>nodos</a:t>
                      </a:r>
                      <a:endParaRPr lang="es-ES" dirty="0"/>
                    </a:p>
                  </a:txBody>
                  <a:tcPr/>
                </a:tc>
                <a:extLst>
                  <a:ext uri="{0D108BD9-81ED-4DB2-BD59-A6C34878D82A}">
                    <a16:rowId xmlns:a16="http://schemas.microsoft.com/office/drawing/2014/main" val="658422991"/>
                  </a:ext>
                </a:extLst>
              </a:tr>
              <a:tr h="381142">
                <a:tc>
                  <a:txBody>
                    <a:bodyPr/>
                    <a:lstStyle/>
                    <a:p>
                      <a:r>
                        <a:rPr lang="en-US" dirty="0"/>
                        <a:t>Docker service ls</a:t>
                      </a:r>
                      <a:endParaRPr lang="es-ES" dirty="0"/>
                    </a:p>
                  </a:txBody>
                  <a:tcPr/>
                </a:tc>
                <a:tc>
                  <a:txBody>
                    <a:bodyPr/>
                    <a:lstStyle/>
                    <a:p>
                      <a:r>
                        <a:rPr lang="en-US" dirty="0"/>
                        <a:t>Lista </a:t>
                      </a:r>
                      <a:r>
                        <a:rPr lang="en-US" dirty="0" err="1"/>
                        <a:t>los</a:t>
                      </a:r>
                      <a:r>
                        <a:rPr lang="en-US" dirty="0"/>
                        <a:t> </a:t>
                      </a:r>
                      <a:r>
                        <a:rPr lang="en-US" dirty="0" err="1"/>
                        <a:t>servicios</a:t>
                      </a:r>
                      <a:endParaRPr lang="en-US" dirty="0"/>
                    </a:p>
                  </a:txBody>
                  <a:tcPr/>
                </a:tc>
                <a:extLst>
                  <a:ext uri="{0D108BD9-81ED-4DB2-BD59-A6C34878D82A}">
                    <a16:rowId xmlns:a16="http://schemas.microsoft.com/office/drawing/2014/main" val="4071689264"/>
                  </a:ext>
                </a:extLst>
              </a:tr>
              <a:tr h="381142">
                <a:tc>
                  <a:txBody>
                    <a:bodyPr/>
                    <a:lstStyle/>
                    <a:p>
                      <a:r>
                        <a:rPr lang="es-ES" dirty="0"/>
                        <a:t>Docker </a:t>
                      </a:r>
                      <a:r>
                        <a:rPr lang="es-ES" dirty="0" err="1"/>
                        <a:t>service</a:t>
                      </a:r>
                      <a:r>
                        <a:rPr lang="es-ES" dirty="0"/>
                        <a:t> </a:t>
                      </a:r>
                      <a:r>
                        <a:rPr lang="es-ES" dirty="0" err="1"/>
                        <a:t>update</a:t>
                      </a:r>
                      <a:endParaRPr lang="es-ES" dirty="0"/>
                    </a:p>
                  </a:txBody>
                  <a:tcPr/>
                </a:tc>
                <a:tc>
                  <a:txBody>
                    <a:bodyPr/>
                    <a:lstStyle/>
                    <a:p>
                      <a:r>
                        <a:rPr lang="en-US" dirty="0" err="1"/>
                        <a:t>Actualiza</a:t>
                      </a:r>
                      <a:r>
                        <a:rPr lang="en-US" dirty="0"/>
                        <a:t> </a:t>
                      </a:r>
                      <a:r>
                        <a:rPr lang="en-US" dirty="0" err="1"/>
                        <a:t>algún</a:t>
                      </a:r>
                      <a:r>
                        <a:rPr lang="en-US" dirty="0"/>
                        <a:t> valor del </a:t>
                      </a:r>
                      <a:r>
                        <a:rPr lang="en-US" dirty="0" err="1"/>
                        <a:t>servicio</a:t>
                      </a:r>
                      <a:endParaRPr lang="en-US" dirty="0"/>
                    </a:p>
                  </a:txBody>
                  <a:tcPr/>
                </a:tc>
                <a:extLst>
                  <a:ext uri="{0D108BD9-81ED-4DB2-BD59-A6C34878D82A}">
                    <a16:rowId xmlns:a16="http://schemas.microsoft.com/office/drawing/2014/main" val="2523171077"/>
                  </a:ext>
                </a:extLst>
              </a:tr>
              <a:tr h="381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a:t>
                      </a:r>
                      <a:r>
                        <a:rPr lang="es-ES" dirty="0" err="1"/>
                        <a:t>stack</a:t>
                      </a:r>
                      <a:r>
                        <a:rPr lang="es-ES" dirty="0"/>
                        <a:t> </a:t>
                      </a:r>
                      <a:r>
                        <a:rPr lang="es-ES" dirty="0" err="1"/>
                        <a:t>deploy</a:t>
                      </a:r>
                      <a:r>
                        <a:rPr lang="es-ES" dirty="0"/>
                        <a:t> -c </a:t>
                      </a:r>
                      <a:r>
                        <a:rPr lang="es-ES" dirty="0" err="1"/>
                        <a:t>compose_file</a:t>
                      </a:r>
                      <a:r>
                        <a:rPr lang="es-ES" dirty="0"/>
                        <a:t> nombre</a:t>
                      </a:r>
                    </a:p>
                  </a:txBody>
                  <a:tcPr/>
                </a:tc>
                <a:tc>
                  <a:txBody>
                    <a:bodyPr/>
                    <a:lstStyle/>
                    <a:p>
                      <a:r>
                        <a:rPr lang="es-ES" dirty="0"/>
                        <a:t>Despliega Docker </a:t>
                      </a:r>
                      <a:r>
                        <a:rPr lang="es-ES" dirty="0" err="1"/>
                        <a:t>compose</a:t>
                      </a:r>
                      <a:r>
                        <a:rPr lang="es-ES" dirty="0"/>
                        <a:t> en el </a:t>
                      </a:r>
                      <a:r>
                        <a:rPr lang="es-ES" dirty="0" err="1"/>
                        <a:t>swarm</a:t>
                      </a:r>
                      <a:endParaRPr lang="es-ES" dirty="0"/>
                    </a:p>
                  </a:txBody>
                  <a:tcPr/>
                </a:tc>
                <a:extLst>
                  <a:ext uri="{0D108BD9-81ED-4DB2-BD59-A6C34878D82A}">
                    <a16:rowId xmlns:a16="http://schemas.microsoft.com/office/drawing/2014/main" val="1607181367"/>
                  </a:ext>
                </a:extLst>
              </a:tr>
              <a:tr h="381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Docker </a:t>
                      </a:r>
                      <a:r>
                        <a:rPr lang="es-ES" dirty="0" err="1"/>
                        <a:t>swarm</a:t>
                      </a:r>
                      <a:r>
                        <a:rPr lang="es-ES" dirty="0"/>
                        <a:t> </a:t>
                      </a:r>
                      <a:r>
                        <a:rPr lang="es-ES" dirty="0" err="1"/>
                        <a:t>leave</a:t>
                      </a:r>
                      <a:r>
                        <a:rPr lang="es-ES" dirty="0"/>
                        <a:t> --</a:t>
                      </a:r>
                      <a:r>
                        <a:rPr lang="es-ES" dirty="0" err="1"/>
                        <a:t>force</a:t>
                      </a:r>
                      <a:endParaRPr lang="es-ES" dirty="0"/>
                    </a:p>
                  </a:txBody>
                  <a:tcPr/>
                </a:tc>
                <a:tc>
                  <a:txBody>
                    <a:bodyPr/>
                    <a:lstStyle/>
                    <a:p>
                      <a:r>
                        <a:rPr lang="es-ES" dirty="0"/>
                        <a:t>Eliminamos el </a:t>
                      </a:r>
                      <a:r>
                        <a:rPr lang="es-ES" dirty="0" err="1"/>
                        <a:t>swarm</a:t>
                      </a:r>
                      <a:endParaRPr lang="es-ES" dirty="0"/>
                    </a:p>
                  </a:txBody>
                  <a:tcPr/>
                </a:tc>
                <a:extLst>
                  <a:ext uri="{0D108BD9-81ED-4DB2-BD59-A6C34878D82A}">
                    <a16:rowId xmlns:a16="http://schemas.microsoft.com/office/drawing/2014/main" val="422914388"/>
                  </a:ext>
                </a:extLst>
              </a:tr>
            </a:tbl>
          </a:graphicData>
        </a:graphic>
      </p:graphicFrame>
    </p:spTree>
    <p:extLst>
      <p:ext uri="{BB962C8B-B14F-4D97-AF65-F5344CB8AC3E}">
        <p14:creationId xmlns:p14="http://schemas.microsoft.com/office/powerpoint/2010/main" val="1933310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607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SWARM</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Iniciamos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swarm</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init</a:t>
            </a:r>
            <a:endParaRPr lang="es-ES" b="1"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Desplegamos servicio en el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a:t>
            </a:r>
            <a:r>
              <a:rPr lang="es-ES" b="1" dirty="0" err="1"/>
              <a:t>docker</a:t>
            </a:r>
            <a:r>
              <a:rPr lang="es-ES" b="1" dirty="0"/>
              <a:t> </a:t>
            </a:r>
            <a:r>
              <a:rPr lang="es-ES" b="1" dirty="0" err="1"/>
              <a:t>service</a:t>
            </a:r>
            <a:r>
              <a:rPr lang="es-ES" b="1" dirty="0"/>
              <a:t> </a:t>
            </a:r>
            <a:r>
              <a:rPr lang="es-ES" b="1" dirty="0" err="1"/>
              <a:t>create</a:t>
            </a:r>
            <a:r>
              <a:rPr lang="es-ES" b="1" dirty="0"/>
              <a:t> --</a:t>
            </a:r>
            <a:r>
              <a:rPr lang="es-ES" b="1" dirty="0" err="1"/>
              <a:t>name</a:t>
            </a:r>
            <a:r>
              <a:rPr lang="es-ES" b="1" dirty="0"/>
              <a:t> web --replicas 1 -p 80:80 </a:t>
            </a:r>
            <a:r>
              <a:rPr lang="es-ES" b="1" dirty="0" err="1"/>
              <a:t>nginx</a:t>
            </a:r>
            <a:endParaRPr lang="es-ES" b="1" dirty="0"/>
          </a:p>
          <a:p>
            <a:r>
              <a:rPr lang="es-ES" dirty="0"/>
              <a:t>Chequeamos que el servicio está ejecutándose: </a:t>
            </a:r>
            <a:r>
              <a:rPr lang="es-ES" b="1" dirty="0" err="1"/>
              <a:t>docker</a:t>
            </a:r>
            <a:r>
              <a:rPr lang="es-ES" b="1" dirty="0"/>
              <a:t> </a:t>
            </a:r>
            <a:r>
              <a:rPr lang="es-ES" b="1" dirty="0" err="1"/>
              <a:t>service</a:t>
            </a:r>
            <a:r>
              <a:rPr lang="es-ES" b="1" dirty="0"/>
              <a:t> </a:t>
            </a:r>
            <a:r>
              <a:rPr lang="es-ES" b="1" dirty="0" err="1"/>
              <a:t>ls</a:t>
            </a:r>
            <a:endParaRPr lang="es-ES" b="1" dirty="0"/>
          </a:p>
          <a:p>
            <a:r>
              <a:rPr lang="es-ES" dirty="0"/>
              <a:t>Cambiamos el número de réplicas a 3: </a:t>
            </a:r>
            <a:r>
              <a:rPr lang="en-US" b="1" dirty="0"/>
              <a:t>docker service update --replicas 3 web</a:t>
            </a:r>
          </a:p>
          <a:p>
            <a:endParaRPr lang="es-ES" b="1" dirty="0"/>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6" name="Picture 2" descr="How services work | Docker Documentation">
            <a:extLst>
              <a:ext uri="{FF2B5EF4-FFF2-40B4-BE49-F238E27FC236}">
                <a16:creationId xmlns:a16="http://schemas.microsoft.com/office/drawing/2014/main" id="{709F2F1C-1BA5-E3F1-DFAF-AE2D858651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034" y="4015610"/>
            <a:ext cx="3426823" cy="2364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6646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607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SWARM</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Desplegamos</a:t>
            </a:r>
            <a:r>
              <a:rPr lang="en-US" dirty="0">
                <a:latin typeface="Roboto" panose="02000000000000000000" pitchFamily="2" charset="0"/>
                <a:ea typeface="Roboto" panose="02000000000000000000" pitchFamily="2" charset="0"/>
              </a:rPr>
              <a:t> demo1 </a:t>
            </a:r>
            <a:r>
              <a:rPr lang="en-US" dirty="0" err="1">
                <a:latin typeface="Roboto" panose="02000000000000000000" pitchFamily="2" charset="0"/>
                <a:ea typeface="Roboto" panose="02000000000000000000" pitchFamily="2" charset="0"/>
              </a:rPr>
              <a:t>en</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swarm: </a:t>
            </a:r>
            <a:r>
              <a:rPr lang="sv-SE" b="1" dirty="0">
                <a:latin typeface="Roboto" panose="02000000000000000000" pitchFamily="2" charset="0"/>
                <a:ea typeface="Roboto" panose="02000000000000000000" pitchFamily="2" charset="0"/>
              </a:rPr>
              <a:t>docker stack deploy -c docker-compose.yml stack_app</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554948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(K8s) es una plataforma de código libre cuyo objetivo es el de administrar y organizar </a:t>
            </a:r>
            <a:r>
              <a:rPr lang="es-ES" dirty="0" err="1">
                <a:latin typeface="Roboto" panose="02000000000000000000" pitchFamily="2" charset="0"/>
                <a:ea typeface="Roboto" panose="02000000000000000000" pitchFamily="2" charset="0"/>
              </a:rPr>
              <a:t>clusters</a:t>
            </a:r>
            <a:r>
              <a:rPr lang="es-ES" dirty="0">
                <a:latin typeface="Roboto" panose="02000000000000000000" pitchFamily="2" charset="0"/>
                <a:ea typeface="Roboto" panose="02000000000000000000" pitchFamily="2" charset="0"/>
              </a:rPr>
              <a:t> de contenedores, evitando los procesos manuales relacionados para escalar e implementar aplicaciones en contenedores. Cuando se trabaja con grupos de contenedores,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facilita su administración de forma rápida y efectiva.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 name="Imagen 2">
            <a:extLst>
              <a:ext uri="{FF2B5EF4-FFF2-40B4-BE49-F238E27FC236}">
                <a16:creationId xmlns:a16="http://schemas.microsoft.com/office/drawing/2014/main" id="{5254C384-79F7-B49F-1CC4-B3EC84089494}"/>
              </a:ext>
            </a:extLst>
          </p:cNvPr>
          <p:cNvPicPr>
            <a:picLocks noChangeAspect="1"/>
          </p:cNvPicPr>
          <p:nvPr/>
        </p:nvPicPr>
        <p:blipFill>
          <a:blip r:embed="rId4"/>
          <a:stretch>
            <a:fillRect/>
          </a:stretch>
        </p:blipFill>
        <p:spPr>
          <a:xfrm>
            <a:off x="3415353" y="3181698"/>
            <a:ext cx="4774918" cy="3122932"/>
          </a:xfrm>
          <a:prstGeom prst="rect">
            <a:avLst/>
          </a:prstGeom>
        </p:spPr>
      </p:pic>
    </p:spTree>
    <p:extLst>
      <p:ext uri="{BB962C8B-B14F-4D97-AF65-F5344CB8AC3E}">
        <p14:creationId xmlns:p14="http://schemas.microsoft.com/office/powerpoint/2010/main" val="2802325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1019175" y="1324187"/>
            <a:ext cx="10867496"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Todas las funciones que hemos visto hasta ahora que realizan los desarrolladores y el equipo de operaciones. Pero además…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Evitamos que ocurra esto: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Funciones de un DevOps</a:t>
            </a:r>
          </a:p>
        </p:txBody>
      </p:sp>
      <p:pic>
        <p:nvPicPr>
          <p:cNvPr id="2" name="Imagen 1">
            <a:extLst>
              <a:ext uri="{FF2B5EF4-FFF2-40B4-BE49-F238E27FC236}">
                <a16:creationId xmlns:a16="http://schemas.microsoft.com/office/drawing/2014/main" id="{DF4A93AF-FDD2-E641-A948-0647C20D8389}"/>
              </a:ext>
            </a:extLst>
          </p:cNvPr>
          <p:cNvPicPr>
            <a:picLocks noChangeAspect="1"/>
          </p:cNvPicPr>
          <p:nvPr/>
        </p:nvPicPr>
        <p:blipFill>
          <a:blip r:embed="rId4"/>
          <a:stretch>
            <a:fillRect/>
          </a:stretch>
        </p:blipFill>
        <p:spPr>
          <a:xfrm>
            <a:off x="1146131" y="3233294"/>
            <a:ext cx="4780146" cy="2300520"/>
          </a:xfrm>
          <a:prstGeom prst="rect">
            <a:avLst/>
          </a:prstGeom>
        </p:spPr>
      </p:pic>
      <p:pic>
        <p:nvPicPr>
          <p:cNvPr id="3" name="Imagen 2">
            <a:extLst>
              <a:ext uri="{FF2B5EF4-FFF2-40B4-BE49-F238E27FC236}">
                <a16:creationId xmlns:a16="http://schemas.microsoft.com/office/drawing/2014/main" id="{EF62A046-32BE-F903-C958-CB5008FFB192}"/>
              </a:ext>
            </a:extLst>
          </p:cNvPr>
          <p:cNvPicPr>
            <a:picLocks noChangeAspect="1"/>
          </p:cNvPicPr>
          <p:nvPr/>
        </p:nvPicPr>
        <p:blipFill>
          <a:blip r:embed="rId5"/>
          <a:stretch>
            <a:fillRect/>
          </a:stretch>
        </p:blipFill>
        <p:spPr>
          <a:xfrm>
            <a:off x="6914607" y="3233293"/>
            <a:ext cx="3301759" cy="2300520"/>
          </a:xfrm>
          <a:prstGeom prst="rect">
            <a:avLst/>
          </a:prstGeom>
        </p:spPr>
      </p:pic>
    </p:spTree>
    <p:extLst>
      <p:ext uri="{BB962C8B-B14F-4D97-AF65-F5344CB8AC3E}">
        <p14:creationId xmlns:p14="http://schemas.microsoft.com/office/powerpoint/2010/main" val="368915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Ejemplo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0973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KUBERNETES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03026"/>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Posibilidad</a:t>
            </a:r>
            <a:r>
              <a:rPr lang="en-US" dirty="0">
                <a:latin typeface="Roboto" panose="02000000000000000000" pitchFamily="2" charset="0"/>
                <a:ea typeface="Roboto" panose="02000000000000000000" pitchFamily="2" charset="0"/>
              </a:rPr>
              <a:t> de </a:t>
            </a:r>
            <a:r>
              <a:rPr lang="en-US" dirty="0" err="1">
                <a:latin typeface="Roboto" panose="02000000000000000000" pitchFamily="2" charset="0"/>
                <a:ea typeface="Roboto" panose="02000000000000000000" pitchFamily="2" charset="0"/>
              </a:rPr>
              <a:t>desplegar</a:t>
            </a:r>
            <a:r>
              <a:rPr lang="en-US" dirty="0">
                <a:latin typeface="Roboto" panose="02000000000000000000" pitchFamily="2" charset="0"/>
                <a:ea typeface="Roboto" panose="02000000000000000000" pitchFamily="2" charset="0"/>
              </a:rPr>
              <a:t> con </a:t>
            </a:r>
            <a:r>
              <a:rPr lang="en-US" dirty="0" err="1">
                <a:latin typeface="Roboto" panose="02000000000000000000" pitchFamily="2" charset="0"/>
                <a:ea typeface="Roboto" panose="02000000000000000000" pitchFamily="2" charset="0"/>
              </a:rPr>
              <a:t>arquitecturas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definidas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por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yamls</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1" name="Imagen 10">
            <a:extLst>
              <a:ext uri="{FF2B5EF4-FFF2-40B4-BE49-F238E27FC236}">
                <a16:creationId xmlns:a16="http://schemas.microsoft.com/office/drawing/2014/main" id="{0BDEA9E5-C1C8-A5A4-D55B-AB86D950EBC1}"/>
              </a:ext>
            </a:extLst>
          </p:cNvPr>
          <p:cNvPicPr>
            <a:picLocks noChangeAspect="1"/>
          </p:cNvPicPr>
          <p:nvPr/>
        </p:nvPicPr>
        <p:blipFill>
          <a:blip r:embed="rId4"/>
          <a:stretch>
            <a:fillRect/>
          </a:stretch>
        </p:blipFill>
        <p:spPr>
          <a:xfrm>
            <a:off x="1282889" y="3425030"/>
            <a:ext cx="3523548" cy="2762179"/>
          </a:xfrm>
          <a:prstGeom prst="rect">
            <a:avLst/>
          </a:prstGeom>
        </p:spPr>
      </p:pic>
      <p:pic>
        <p:nvPicPr>
          <p:cNvPr id="13" name="Imagen 12">
            <a:extLst>
              <a:ext uri="{FF2B5EF4-FFF2-40B4-BE49-F238E27FC236}">
                <a16:creationId xmlns:a16="http://schemas.microsoft.com/office/drawing/2014/main" id="{21B28F33-B235-4642-9463-B80ABCF468EE}"/>
              </a:ext>
            </a:extLst>
          </p:cNvPr>
          <p:cNvPicPr>
            <a:picLocks noChangeAspect="1"/>
          </p:cNvPicPr>
          <p:nvPr/>
        </p:nvPicPr>
        <p:blipFill>
          <a:blip r:embed="rId5"/>
          <a:stretch>
            <a:fillRect/>
          </a:stretch>
        </p:blipFill>
        <p:spPr>
          <a:xfrm>
            <a:off x="6278880" y="3618268"/>
            <a:ext cx="4992890" cy="1947691"/>
          </a:xfrm>
          <a:prstGeom prst="rect">
            <a:avLst/>
          </a:prstGeom>
        </p:spPr>
      </p:pic>
      <p:cxnSp>
        <p:nvCxnSpPr>
          <p:cNvPr id="15" name="Conector recto 14">
            <a:extLst>
              <a:ext uri="{FF2B5EF4-FFF2-40B4-BE49-F238E27FC236}">
                <a16:creationId xmlns:a16="http://schemas.microsoft.com/office/drawing/2014/main" id="{1F997A69-1D3B-8DF0-4F2B-52CFCB3C4F40}"/>
              </a:ext>
            </a:extLst>
          </p:cNvPr>
          <p:cNvCxnSpPr/>
          <p:nvPr/>
        </p:nvCxnSpPr>
        <p:spPr>
          <a:xfrm>
            <a:off x="5460274" y="3147503"/>
            <a:ext cx="0" cy="3239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1378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r>
              <a:rPr lang="es-ES" sz="3200" b="1" dirty="0">
                <a:solidFill>
                  <a:schemeClr val="bg1"/>
                </a:solidFill>
                <a:latin typeface="Roboto" panose="02000000000000000000" pitchFamily="2" charset="0"/>
                <a:ea typeface="Roboto" panose="02000000000000000000" pitchFamily="2" charset="0"/>
                <a:cs typeface="Roboto"/>
                <a:sym typeface="Roboto"/>
              </a:rPr>
              <a:t> vs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4" name="Tabla 4">
            <a:extLst>
              <a:ext uri="{FF2B5EF4-FFF2-40B4-BE49-F238E27FC236}">
                <a16:creationId xmlns:a16="http://schemas.microsoft.com/office/drawing/2014/main" id="{7F3ED18A-A99F-A495-7A87-31188E145D0E}"/>
              </a:ext>
            </a:extLst>
          </p:cNvPr>
          <p:cNvGraphicFramePr>
            <a:graphicFrameLocks noGrp="1"/>
          </p:cNvGraphicFramePr>
          <p:nvPr>
            <p:extLst>
              <p:ext uri="{D42A27DB-BD31-4B8C-83A1-F6EECF244321}">
                <p14:modId xmlns:p14="http://schemas.microsoft.com/office/powerpoint/2010/main" val="1242340646"/>
              </p:ext>
            </p:extLst>
          </p:nvPr>
        </p:nvGraphicFramePr>
        <p:xfrm>
          <a:off x="1670217" y="1520517"/>
          <a:ext cx="8127999" cy="459232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2663283331"/>
                    </a:ext>
                  </a:extLst>
                </a:gridCol>
                <a:gridCol w="2709333">
                  <a:extLst>
                    <a:ext uri="{9D8B030D-6E8A-4147-A177-3AD203B41FA5}">
                      <a16:colId xmlns:a16="http://schemas.microsoft.com/office/drawing/2014/main" val="327562456"/>
                    </a:ext>
                  </a:extLst>
                </a:gridCol>
                <a:gridCol w="2709333">
                  <a:extLst>
                    <a:ext uri="{9D8B030D-6E8A-4147-A177-3AD203B41FA5}">
                      <a16:colId xmlns:a16="http://schemas.microsoft.com/office/drawing/2014/main" val="4273759710"/>
                    </a:ext>
                  </a:extLst>
                </a:gridCol>
              </a:tblGrid>
              <a:tr h="370840">
                <a:tc>
                  <a:txBody>
                    <a:bodyPr/>
                    <a:lstStyle/>
                    <a:p>
                      <a:r>
                        <a:rPr lang="es-ES" dirty="0"/>
                        <a:t>Característica</a:t>
                      </a:r>
                    </a:p>
                  </a:txBody>
                  <a:tcPr/>
                </a:tc>
                <a:tc>
                  <a:txBody>
                    <a:bodyPr/>
                    <a:lstStyle/>
                    <a:p>
                      <a:r>
                        <a:rPr lang="es-ES" dirty="0" err="1"/>
                        <a:t>Kubernetes</a:t>
                      </a:r>
                      <a:endParaRPr lang="es-ES" dirty="0"/>
                    </a:p>
                  </a:txBody>
                  <a:tcPr/>
                </a:tc>
                <a:tc>
                  <a:txBody>
                    <a:bodyPr/>
                    <a:lstStyle/>
                    <a:p>
                      <a:r>
                        <a:rPr lang="es-ES" dirty="0"/>
                        <a:t>Docker </a:t>
                      </a:r>
                      <a:r>
                        <a:rPr lang="es-ES" dirty="0" err="1"/>
                        <a:t>Swarm</a:t>
                      </a:r>
                      <a:endParaRPr lang="es-ES" dirty="0"/>
                    </a:p>
                  </a:txBody>
                  <a:tcPr/>
                </a:tc>
                <a:extLst>
                  <a:ext uri="{0D108BD9-81ED-4DB2-BD59-A6C34878D82A}">
                    <a16:rowId xmlns:a16="http://schemas.microsoft.com/office/drawing/2014/main" val="2269892759"/>
                  </a:ext>
                </a:extLst>
              </a:tr>
              <a:tr h="370840">
                <a:tc>
                  <a:txBody>
                    <a:bodyPr/>
                    <a:lstStyle/>
                    <a:p>
                      <a:r>
                        <a:rPr lang="es-ES" dirty="0"/>
                        <a:t>Instalación y Configuración</a:t>
                      </a:r>
                    </a:p>
                  </a:txBody>
                  <a:tcPr/>
                </a:tc>
                <a:tc>
                  <a:txBody>
                    <a:bodyPr/>
                    <a:lstStyle/>
                    <a:p>
                      <a:r>
                        <a:rPr lang="es-ES" dirty="0"/>
                        <a:t>Complicada pero es muy configurable</a:t>
                      </a:r>
                    </a:p>
                  </a:txBody>
                  <a:tcPr/>
                </a:tc>
                <a:tc>
                  <a:txBody>
                    <a:bodyPr/>
                    <a:lstStyle/>
                    <a:p>
                      <a:r>
                        <a:rPr lang="es-ES" dirty="0"/>
                        <a:t>Fácil pero poco configurable</a:t>
                      </a:r>
                    </a:p>
                  </a:txBody>
                  <a:tcPr/>
                </a:tc>
                <a:extLst>
                  <a:ext uri="{0D108BD9-81ED-4DB2-BD59-A6C34878D82A}">
                    <a16:rowId xmlns:a16="http://schemas.microsoft.com/office/drawing/2014/main" val="980106217"/>
                  </a:ext>
                </a:extLst>
              </a:tr>
              <a:tr h="370840">
                <a:tc>
                  <a:txBody>
                    <a:bodyPr/>
                    <a:lstStyle/>
                    <a:p>
                      <a:r>
                        <a:rPr lang="es-ES" dirty="0"/>
                        <a:t>GUI</a:t>
                      </a:r>
                    </a:p>
                  </a:txBody>
                  <a:tcPr/>
                </a:tc>
                <a:tc>
                  <a:txBody>
                    <a:bodyPr/>
                    <a:lstStyle/>
                    <a:p>
                      <a:r>
                        <a:rPr lang="es-ES" dirty="0" err="1"/>
                        <a:t>Kubernetes</a:t>
                      </a:r>
                      <a:r>
                        <a:rPr lang="es-ES" dirty="0"/>
                        <a:t> </a:t>
                      </a:r>
                      <a:r>
                        <a:rPr lang="es-ES" dirty="0" err="1"/>
                        <a:t>dashboard</a:t>
                      </a:r>
                      <a:r>
                        <a:rPr lang="es-ES" dirty="0"/>
                        <a:t> y más herramientas externas</a:t>
                      </a:r>
                    </a:p>
                  </a:txBody>
                  <a:tcPr/>
                </a:tc>
                <a:tc>
                  <a:txBody>
                    <a:bodyPr/>
                    <a:lstStyle/>
                    <a:p>
                      <a:r>
                        <a:rPr lang="es-ES" dirty="0"/>
                        <a:t>No tiene</a:t>
                      </a:r>
                    </a:p>
                  </a:txBody>
                  <a:tcPr/>
                </a:tc>
                <a:extLst>
                  <a:ext uri="{0D108BD9-81ED-4DB2-BD59-A6C34878D82A}">
                    <a16:rowId xmlns:a16="http://schemas.microsoft.com/office/drawing/2014/main" val="1522368303"/>
                  </a:ext>
                </a:extLst>
              </a:tr>
              <a:tr h="370840">
                <a:tc>
                  <a:txBody>
                    <a:bodyPr/>
                    <a:lstStyle/>
                    <a:p>
                      <a:r>
                        <a:rPr lang="es-ES" dirty="0"/>
                        <a:t>Escalabilidad</a:t>
                      </a:r>
                    </a:p>
                  </a:txBody>
                  <a:tcPr/>
                </a:tc>
                <a:tc>
                  <a:txBody>
                    <a:bodyPr/>
                    <a:lstStyle/>
                    <a:p>
                      <a:r>
                        <a:rPr lang="es-ES" dirty="0"/>
                        <a:t>Muy escalable y rápido</a:t>
                      </a:r>
                    </a:p>
                  </a:txBody>
                  <a:tcPr/>
                </a:tc>
                <a:tc>
                  <a:txBody>
                    <a:bodyPr/>
                    <a:lstStyle/>
                    <a:p>
                      <a:r>
                        <a:rPr lang="es-ES" dirty="0"/>
                        <a:t>Escalable</a:t>
                      </a:r>
                    </a:p>
                  </a:txBody>
                  <a:tcPr/>
                </a:tc>
                <a:extLst>
                  <a:ext uri="{0D108BD9-81ED-4DB2-BD59-A6C34878D82A}">
                    <a16:rowId xmlns:a16="http://schemas.microsoft.com/office/drawing/2014/main" val="2201115455"/>
                  </a:ext>
                </a:extLst>
              </a:tr>
              <a:tr h="370840">
                <a:tc>
                  <a:txBody>
                    <a:bodyPr/>
                    <a:lstStyle/>
                    <a:p>
                      <a:r>
                        <a:rPr lang="es-ES" dirty="0"/>
                        <a:t>Auto escalado</a:t>
                      </a:r>
                    </a:p>
                  </a:txBody>
                  <a:tcPr/>
                </a:tc>
                <a:tc>
                  <a:txBody>
                    <a:bodyPr/>
                    <a:lstStyle/>
                    <a:p>
                      <a:r>
                        <a:rPr lang="es-ES" dirty="0"/>
                        <a:t>Sí</a:t>
                      </a:r>
                    </a:p>
                  </a:txBody>
                  <a:tcPr/>
                </a:tc>
                <a:tc>
                  <a:txBody>
                    <a:bodyPr/>
                    <a:lstStyle/>
                    <a:p>
                      <a:r>
                        <a:rPr lang="es-ES" dirty="0"/>
                        <a:t>No</a:t>
                      </a:r>
                    </a:p>
                  </a:txBody>
                  <a:tcPr/>
                </a:tc>
                <a:extLst>
                  <a:ext uri="{0D108BD9-81ED-4DB2-BD59-A6C34878D82A}">
                    <a16:rowId xmlns:a16="http://schemas.microsoft.com/office/drawing/2014/main" val="1718917715"/>
                  </a:ext>
                </a:extLst>
              </a:tr>
              <a:tr h="370840">
                <a:tc>
                  <a:txBody>
                    <a:bodyPr/>
                    <a:lstStyle/>
                    <a:p>
                      <a:r>
                        <a:rPr lang="es-ES" dirty="0"/>
                        <a:t>Balance de Carga</a:t>
                      </a:r>
                    </a:p>
                  </a:txBody>
                  <a:tcPr/>
                </a:tc>
                <a:tc>
                  <a:txBody>
                    <a:bodyPr/>
                    <a:lstStyle/>
                    <a:p>
                      <a:r>
                        <a:rPr lang="es-ES" dirty="0"/>
                        <a:t>Definición de servicios para ello</a:t>
                      </a:r>
                    </a:p>
                  </a:txBody>
                  <a:tcPr/>
                </a:tc>
                <a:tc>
                  <a:txBody>
                    <a:bodyPr/>
                    <a:lstStyle/>
                    <a:p>
                      <a:r>
                        <a:rPr lang="es-ES" dirty="0"/>
                        <a:t>Es automático</a:t>
                      </a:r>
                    </a:p>
                  </a:txBody>
                  <a:tcPr/>
                </a:tc>
                <a:extLst>
                  <a:ext uri="{0D108BD9-81ED-4DB2-BD59-A6C34878D82A}">
                    <a16:rowId xmlns:a16="http://schemas.microsoft.com/office/drawing/2014/main" val="1095962470"/>
                  </a:ext>
                </a:extLst>
              </a:tr>
              <a:tr h="370840">
                <a:tc>
                  <a:txBody>
                    <a:bodyPr/>
                    <a:lstStyle/>
                    <a:p>
                      <a:r>
                        <a:rPr lang="es-ES" dirty="0" err="1"/>
                        <a:t>Rollbacks</a:t>
                      </a:r>
                      <a:endParaRPr lang="es-ES" dirty="0"/>
                    </a:p>
                  </a:txBody>
                  <a:tcPr/>
                </a:tc>
                <a:tc>
                  <a:txBody>
                    <a:bodyPr/>
                    <a:lstStyle/>
                    <a:p>
                      <a:r>
                        <a:rPr lang="es-ES" dirty="0"/>
                        <a:t>Sí</a:t>
                      </a:r>
                    </a:p>
                  </a:txBody>
                  <a:tcPr/>
                </a:tc>
                <a:tc>
                  <a:txBody>
                    <a:bodyPr/>
                    <a:lstStyle/>
                    <a:p>
                      <a:r>
                        <a:rPr lang="es-ES" dirty="0"/>
                        <a:t>No</a:t>
                      </a:r>
                    </a:p>
                  </a:txBody>
                  <a:tcPr/>
                </a:tc>
                <a:extLst>
                  <a:ext uri="{0D108BD9-81ED-4DB2-BD59-A6C34878D82A}">
                    <a16:rowId xmlns:a16="http://schemas.microsoft.com/office/drawing/2014/main" val="2985043568"/>
                  </a:ext>
                </a:extLst>
              </a:tr>
              <a:tr h="370840">
                <a:tc>
                  <a:txBody>
                    <a:bodyPr/>
                    <a:lstStyle/>
                    <a:p>
                      <a:r>
                        <a:rPr lang="es-ES" dirty="0"/>
                        <a:t>Logs y monitorización</a:t>
                      </a:r>
                    </a:p>
                  </a:txBody>
                  <a:tcPr/>
                </a:tc>
                <a:tc>
                  <a:txBody>
                    <a:bodyPr/>
                    <a:lstStyle/>
                    <a:p>
                      <a:r>
                        <a:rPr lang="es-ES" dirty="0"/>
                        <a:t>Muy </a:t>
                      </a:r>
                      <a:r>
                        <a:rPr lang="es-ES" dirty="0" err="1"/>
                        <a:t>monitorizable</a:t>
                      </a:r>
                      <a:r>
                        <a:rPr lang="es-ES" dirty="0"/>
                        <a:t> y fácil de ver logs gráficos</a:t>
                      </a:r>
                    </a:p>
                  </a:txBody>
                  <a:tcPr/>
                </a:tc>
                <a:tc>
                  <a:txBody>
                    <a:bodyPr/>
                    <a:lstStyle/>
                    <a:p>
                      <a:r>
                        <a:rPr lang="es-ES" dirty="0"/>
                        <a:t>Se necesitan herramientas externas para monitorización y logs muy básicos</a:t>
                      </a:r>
                    </a:p>
                  </a:txBody>
                  <a:tcPr/>
                </a:tc>
                <a:extLst>
                  <a:ext uri="{0D108BD9-81ED-4DB2-BD59-A6C34878D82A}">
                    <a16:rowId xmlns:a16="http://schemas.microsoft.com/office/drawing/2014/main" val="2164270681"/>
                  </a:ext>
                </a:extLst>
              </a:tr>
            </a:tbl>
          </a:graphicData>
        </a:graphic>
      </p:graphicFrame>
    </p:spTree>
    <p:extLst>
      <p:ext uri="{BB962C8B-B14F-4D97-AF65-F5344CB8AC3E}">
        <p14:creationId xmlns:p14="http://schemas.microsoft.com/office/powerpoint/2010/main" val="21930529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 CICD</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1352750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integración continua (CI) y la entrega continua (CD), abreviada como CI/CD, es una parte integral de la cultura DevOps en la que combina los procesos operativos y de desarrollo en un solo flujo de trabajo. En otras palabras, es una metodología secuencial que se utiliza para entregar las aplicaciones desarrolladas a sus usuarios finales mediante la introducción de la automatización en las etapas de desarrollo de aplicaciones.</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¿Qué es?</a:t>
            </a:r>
          </a:p>
        </p:txBody>
      </p:sp>
      <p:pic>
        <p:nvPicPr>
          <p:cNvPr id="2" name="Imagen 1">
            <a:extLst>
              <a:ext uri="{FF2B5EF4-FFF2-40B4-BE49-F238E27FC236}">
                <a16:creationId xmlns:a16="http://schemas.microsoft.com/office/drawing/2014/main" id="{FA9EE241-16E6-C768-21BA-77B313AA7578}"/>
              </a:ext>
            </a:extLst>
          </p:cNvPr>
          <p:cNvPicPr>
            <a:picLocks noChangeAspect="1"/>
          </p:cNvPicPr>
          <p:nvPr/>
        </p:nvPicPr>
        <p:blipFill>
          <a:blip r:embed="rId4"/>
          <a:stretch>
            <a:fillRect/>
          </a:stretch>
        </p:blipFill>
        <p:spPr>
          <a:xfrm>
            <a:off x="2118767" y="2945724"/>
            <a:ext cx="7954465" cy="2844118"/>
          </a:xfrm>
          <a:prstGeom prst="rect">
            <a:avLst/>
          </a:prstGeom>
        </p:spPr>
      </p:pic>
    </p:spTree>
    <p:extLst>
      <p:ext uri="{BB962C8B-B14F-4D97-AF65-F5344CB8AC3E}">
        <p14:creationId xmlns:p14="http://schemas.microsoft.com/office/powerpoint/2010/main" val="13431903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Flujo Completo</a:t>
            </a:r>
          </a:p>
        </p:txBody>
      </p:sp>
      <p:pic>
        <p:nvPicPr>
          <p:cNvPr id="5" name="Imagen 4">
            <a:extLst>
              <a:ext uri="{FF2B5EF4-FFF2-40B4-BE49-F238E27FC236}">
                <a16:creationId xmlns:a16="http://schemas.microsoft.com/office/drawing/2014/main" id="{D60DBB5C-2B42-09D3-0E02-A8CA656B3A7A}"/>
              </a:ext>
            </a:extLst>
          </p:cNvPr>
          <p:cNvPicPr>
            <a:picLocks noChangeAspect="1"/>
          </p:cNvPicPr>
          <p:nvPr/>
        </p:nvPicPr>
        <p:blipFill>
          <a:blip r:embed="rId4"/>
          <a:stretch>
            <a:fillRect/>
          </a:stretch>
        </p:blipFill>
        <p:spPr>
          <a:xfrm>
            <a:off x="1580520" y="1631390"/>
            <a:ext cx="9030960" cy="4877481"/>
          </a:xfrm>
          <a:prstGeom prst="rect">
            <a:avLst/>
          </a:prstGeom>
        </p:spPr>
      </p:pic>
    </p:spTree>
    <p:extLst>
      <p:ext uri="{BB962C8B-B14F-4D97-AF65-F5344CB8AC3E}">
        <p14:creationId xmlns:p14="http://schemas.microsoft.com/office/powerpoint/2010/main" val="42895153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Una Pipeline de CI / CD es el conjunto completo de procesos que se ejecutan cuando se realiza algún tipo de acción en el proyecto. Las pipelines definen los flujos de trabajo y todo esto se define en el archivo de configuración del proyecto.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¿Qué es una Pipeline?</a:t>
            </a:r>
          </a:p>
        </p:txBody>
      </p:sp>
      <p:pic>
        <p:nvPicPr>
          <p:cNvPr id="3076" name="Picture 4" descr="How to Implement an Effective CI/CD Pipeline">
            <a:extLst>
              <a:ext uri="{FF2B5EF4-FFF2-40B4-BE49-F238E27FC236}">
                <a16:creationId xmlns:a16="http://schemas.microsoft.com/office/drawing/2014/main" id="{080EFDC6-FAFE-C254-5FE3-B9B7D506D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751035"/>
            <a:ext cx="975360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8066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desarrollo: Aquí es donde el desarrollador prueba el código y comprueba si la aplicación se ejecuta correctamente. Una vez que la implementación ha sido probada y el desarrollador considera que el código funciona de forma correcta, la aplicación se mueve al siguiente entorno.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pruebas: Aquí es donde trabaja el equipo de testeo y analistas. Comprueban que el código desarrollado funciona como es debido tras pasar las pruebas pertinentes.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integración (</a:t>
            </a:r>
            <a:r>
              <a:rPr lang="es-ES" dirty="0" err="1">
                <a:latin typeface="Roboto" panose="02000000000000000000" pitchFamily="2" charset="0"/>
                <a:ea typeface="Roboto" panose="02000000000000000000" pitchFamily="2" charset="0"/>
              </a:rPr>
              <a:t>pre-producción</a:t>
            </a:r>
            <a:r>
              <a:rPr lang="es-ES" dirty="0">
                <a:latin typeface="Roboto" panose="02000000000000000000" pitchFamily="2" charset="0"/>
                <a:ea typeface="Roboto" panose="02000000000000000000" pitchFamily="2" charset="0"/>
              </a:rPr>
              <a:t>): Este entorno se hace para que se vea exactamente igual que el entorno de producción. La aplicación se prueba en el servidor de integración para comprobar la fiabilidad y para asegurarse de que no falla en el servidor de producción real. </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producción: Es el entorno donde reside la aplicación final y tienen acceso los clientes.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Entornos</a:t>
            </a:r>
          </a:p>
        </p:txBody>
      </p:sp>
      <p:pic>
        <p:nvPicPr>
          <p:cNvPr id="3" name="Imagen 2">
            <a:extLst>
              <a:ext uri="{FF2B5EF4-FFF2-40B4-BE49-F238E27FC236}">
                <a16:creationId xmlns:a16="http://schemas.microsoft.com/office/drawing/2014/main" id="{B04D8393-46B1-CA11-F208-EEF65F7379D6}"/>
              </a:ext>
            </a:extLst>
          </p:cNvPr>
          <p:cNvPicPr>
            <a:picLocks noChangeAspect="1"/>
          </p:cNvPicPr>
          <p:nvPr/>
        </p:nvPicPr>
        <p:blipFill>
          <a:blip r:embed="rId4"/>
          <a:stretch>
            <a:fillRect/>
          </a:stretch>
        </p:blipFill>
        <p:spPr>
          <a:xfrm>
            <a:off x="3227674" y="3909510"/>
            <a:ext cx="5483706" cy="2741853"/>
          </a:xfrm>
          <a:prstGeom prst="rect">
            <a:avLst/>
          </a:prstGeom>
        </p:spPr>
      </p:pic>
    </p:spTree>
    <p:extLst>
      <p:ext uri="{BB962C8B-B14F-4D97-AF65-F5344CB8AC3E}">
        <p14:creationId xmlns:p14="http://schemas.microsoft.com/office/powerpoint/2010/main" val="19090128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Herramientas de CICD</a:t>
            </a:r>
          </a:p>
        </p:txBody>
      </p:sp>
      <p:pic>
        <p:nvPicPr>
          <p:cNvPr id="8196" name="Picture 4" descr="GitLab CI/CD | Datree docs">
            <a:extLst>
              <a:ext uri="{FF2B5EF4-FFF2-40B4-BE49-F238E27FC236}">
                <a16:creationId xmlns:a16="http://schemas.microsoft.com/office/drawing/2014/main" id="{CADA44E4-FE74-50E1-009C-D2B2F65BF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083" y="1755659"/>
            <a:ext cx="1671387" cy="18680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itHub Actionsを利用したAWSリソースの構築（CI/CD初心者向け） | AQ Tech Blog">
            <a:extLst>
              <a:ext uri="{FF2B5EF4-FFF2-40B4-BE49-F238E27FC236}">
                <a16:creationId xmlns:a16="http://schemas.microsoft.com/office/drawing/2014/main" id="{083ABDF0-B8D4-E748-2B46-B5D1A2CA5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734" y="1718660"/>
            <a:ext cx="3311538" cy="18627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B8D35C9-02D1-42C9-A9A3-349CF5BCE1EC}"/>
              </a:ext>
            </a:extLst>
          </p:cNvPr>
          <p:cNvPicPr>
            <a:picLocks noChangeAspect="1"/>
          </p:cNvPicPr>
          <p:nvPr/>
        </p:nvPicPr>
        <p:blipFill>
          <a:blip r:embed="rId6"/>
          <a:stretch>
            <a:fillRect/>
          </a:stretch>
        </p:blipFill>
        <p:spPr>
          <a:xfrm>
            <a:off x="4954852" y="3734297"/>
            <a:ext cx="2545301" cy="2347163"/>
          </a:xfrm>
          <a:prstGeom prst="rect">
            <a:avLst/>
          </a:prstGeom>
        </p:spPr>
      </p:pic>
      <p:pic>
        <p:nvPicPr>
          <p:cNvPr id="8202" name="Picture 10" descr="The 5 Components of Azure DevOps. In the search to accelerate and… | by Jay  Chapel | Medium">
            <a:extLst>
              <a:ext uri="{FF2B5EF4-FFF2-40B4-BE49-F238E27FC236}">
                <a16:creationId xmlns:a16="http://schemas.microsoft.com/office/drawing/2014/main" id="{C5C7AC72-9DEB-1DF4-F3D2-A45B2F6A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007" y="3737458"/>
            <a:ext cx="3311538" cy="206971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ontinuous Integration and Delivery - CircleCI">
            <a:extLst>
              <a:ext uri="{FF2B5EF4-FFF2-40B4-BE49-F238E27FC236}">
                <a16:creationId xmlns:a16="http://schemas.microsoft.com/office/drawing/2014/main" id="{44169BB6-3A1B-5032-7C4C-5B33DD103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0720" y="3429000"/>
            <a:ext cx="2589296" cy="258929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Logo Jenkins | Zend by Perforce">
            <a:extLst>
              <a:ext uri="{FF2B5EF4-FFF2-40B4-BE49-F238E27FC236}">
                <a16:creationId xmlns:a16="http://schemas.microsoft.com/office/drawing/2014/main" id="{218CE52B-23CA-D1E2-BFD6-271336B582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747" y="1430949"/>
            <a:ext cx="3657243" cy="243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61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9578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Jenkins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 contenedor de Jenkins y explicaremos su funcionamiento, demás crearemos una pipeline de </a:t>
            </a:r>
            <a:r>
              <a:rPr lang="es-ES" dirty="0" err="1">
                <a:latin typeface="Roboto" panose="02000000000000000000" pitchFamily="2" charset="0"/>
                <a:ea typeface="Roboto" panose="02000000000000000000" pitchFamily="2" charset="0"/>
              </a:rPr>
              <a:t>Hello</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World</a:t>
            </a:r>
            <a:r>
              <a:rPr lang="es-ES" dirty="0">
                <a:latin typeface="Roboto" panose="02000000000000000000" pitchFamily="2" charset="0"/>
                <a:ea typeface="Roboto" panose="02000000000000000000" pitchFamily="2" charset="0"/>
              </a:rPr>
              <a:t>:</a:t>
            </a:r>
          </a:p>
          <a:p>
            <a:endParaRPr lang="es-ES" b="1"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-p 8080:8080 -p 50000:50000 -v </a:t>
            </a:r>
            <a:r>
              <a:rPr lang="es-ES" b="1" dirty="0" err="1">
                <a:latin typeface="Roboto" panose="02000000000000000000" pitchFamily="2" charset="0"/>
                <a:ea typeface="Roboto" panose="02000000000000000000" pitchFamily="2" charset="0"/>
              </a:rPr>
              <a:t>jenkins_home</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var</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jenkins_home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jenkins</a:t>
            </a:r>
            <a:r>
              <a:rPr lang="es-ES" b="1" dirty="0">
                <a:latin typeface="Roboto" panose="02000000000000000000" pitchFamily="2" charset="0"/>
                <a:ea typeface="Roboto" panose="02000000000000000000" pitchFamily="2" charset="0"/>
              </a:rPr>
              <a:t>/</a:t>
            </a:r>
            <a:r>
              <a:rPr lang="es-ES" b="1" dirty="0" err="1">
                <a:latin typeface="Roboto" panose="02000000000000000000" pitchFamily="2" charset="0"/>
                <a:ea typeface="Roboto" panose="02000000000000000000" pitchFamily="2" charset="0"/>
              </a:rPr>
              <a:t>jenkins</a:t>
            </a:r>
            <a:endParaRPr lang="es-E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1" name="Imagen 10">
            <a:extLst>
              <a:ext uri="{FF2B5EF4-FFF2-40B4-BE49-F238E27FC236}">
                <a16:creationId xmlns:a16="http://schemas.microsoft.com/office/drawing/2014/main" id="{E12A1040-AE5C-DBB0-3D26-FA4477D52E57}"/>
              </a:ext>
            </a:extLst>
          </p:cNvPr>
          <p:cNvPicPr>
            <a:picLocks noChangeAspect="1"/>
          </p:cNvPicPr>
          <p:nvPr/>
        </p:nvPicPr>
        <p:blipFill>
          <a:blip r:embed="rId4"/>
          <a:stretch>
            <a:fillRect/>
          </a:stretch>
        </p:blipFill>
        <p:spPr>
          <a:xfrm>
            <a:off x="2752554" y="4183167"/>
            <a:ext cx="2537680" cy="1623201"/>
          </a:xfrm>
          <a:prstGeom prst="rect">
            <a:avLst/>
          </a:prstGeom>
        </p:spPr>
      </p:pic>
      <p:pic>
        <p:nvPicPr>
          <p:cNvPr id="1026" name="Picture 2" descr="Apache Groovy - Wikipedia">
            <a:extLst>
              <a:ext uri="{FF2B5EF4-FFF2-40B4-BE49-F238E27FC236}">
                <a16:creationId xmlns:a16="http://schemas.microsoft.com/office/drawing/2014/main" id="{8014AEE3-29FE-FB0E-108F-A51CF02D4C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2541" y="4146356"/>
            <a:ext cx="3394587" cy="1694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17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9578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Jenkins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pipeline con la estructura básica que suele seguir para la construcción y despliegue de una aplicación.</a:t>
            </a:r>
            <a:endParaRPr lang="es-E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51923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Han surgido nuevas variaciones del puesto, en el </a:t>
            </a:r>
          </a:p>
          <a:p>
            <a:r>
              <a:rPr lang="es-ES" dirty="0">
                <a:latin typeface="Roboto" panose="02000000000000000000" pitchFamily="2" charset="0"/>
                <a:ea typeface="Roboto" panose="02000000000000000000" pitchFamily="2" charset="0"/>
              </a:rPr>
              <a:t>cuál se enfatiza más en una faceta técnica u otra:</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DevOps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DevSecOps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MLOps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DataOps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AIOps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Variaciones de DevOps</a:t>
            </a:r>
          </a:p>
        </p:txBody>
      </p:sp>
      <p:pic>
        <p:nvPicPr>
          <p:cNvPr id="1026" name="Picture 2">
            <a:extLst>
              <a:ext uri="{FF2B5EF4-FFF2-40B4-BE49-F238E27FC236}">
                <a16:creationId xmlns:a16="http://schemas.microsoft.com/office/drawing/2014/main" id="{93CD55F1-0AF5-B6FA-2F29-68E54F4C4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43" y="1436505"/>
            <a:ext cx="4632985" cy="469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67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para hacer una pequeña demo sobre pipelines, pipeline con código </a:t>
            </a:r>
            <a:r>
              <a:rPr lang="es-ES" dirty="0" err="1">
                <a:latin typeface="Roboto" panose="02000000000000000000" pitchFamily="2" charset="0"/>
                <a:ea typeface="Roboto" panose="02000000000000000000" pitchFamily="2" charset="0"/>
              </a:rPr>
              <a:t>python</a:t>
            </a:r>
            <a:r>
              <a:rPr lang="es-E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hlinkClick r:id="rId2"/>
              </a:rPr>
              <a:t>www.gitlab.com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 name="Imagen 9">
            <a:extLst>
              <a:ext uri="{FF2B5EF4-FFF2-40B4-BE49-F238E27FC236}">
                <a16:creationId xmlns:a16="http://schemas.microsoft.com/office/drawing/2014/main" id="{AC56127A-08AE-AC20-0E87-9B5F88837603}"/>
              </a:ext>
            </a:extLst>
          </p:cNvPr>
          <p:cNvPicPr>
            <a:picLocks noChangeAspect="1"/>
          </p:cNvPicPr>
          <p:nvPr/>
        </p:nvPicPr>
        <p:blipFill>
          <a:blip r:embed="rId5"/>
          <a:stretch>
            <a:fillRect/>
          </a:stretch>
        </p:blipFill>
        <p:spPr>
          <a:xfrm>
            <a:off x="1487506" y="4031226"/>
            <a:ext cx="4322395" cy="1094838"/>
          </a:xfrm>
          <a:prstGeom prst="rect">
            <a:avLst/>
          </a:prstGeom>
        </p:spPr>
      </p:pic>
      <p:pic>
        <p:nvPicPr>
          <p:cNvPr id="7" name="Imagen 6">
            <a:extLst>
              <a:ext uri="{FF2B5EF4-FFF2-40B4-BE49-F238E27FC236}">
                <a16:creationId xmlns:a16="http://schemas.microsoft.com/office/drawing/2014/main" id="{C342E424-D40C-8CDE-3BD9-F34FED485818}"/>
              </a:ext>
            </a:extLst>
          </p:cNvPr>
          <p:cNvPicPr>
            <a:picLocks noChangeAspect="1"/>
          </p:cNvPicPr>
          <p:nvPr/>
        </p:nvPicPr>
        <p:blipFill>
          <a:blip r:embed="rId6"/>
          <a:stretch>
            <a:fillRect/>
          </a:stretch>
        </p:blipFill>
        <p:spPr>
          <a:xfrm>
            <a:off x="7365268" y="3766449"/>
            <a:ext cx="1767993" cy="1402202"/>
          </a:xfrm>
          <a:prstGeom prst="rect">
            <a:avLst/>
          </a:prstGeom>
        </p:spPr>
      </p:pic>
    </p:spTree>
    <p:extLst>
      <p:ext uri="{BB962C8B-B14F-4D97-AF65-F5344CB8AC3E}">
        <p14:creationId xmlns:p14="http://schemas.microsoft.com/office/powerpoint/2010/main" val="2464703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una pipeline en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que “despliegue” falsamente un UI con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usaremos imágenes </a:t>
            </a:r>
            <a:r>
              <a:rPr lang="es-ES" dirty="0" err="1">
                <a:latin typeface="Roboto" panose="02000000000000000000" pitchFamily="2" charset="0"/>
                <a:ea typeface="Roboto" panose="02000000000000000000" pitchFamily="2" charset="0"/>
              </a:rPr>
              <a:t>docker</a:t>
            </a:r>
            <a:r>
              <a:rPr lang="es-ES">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7" name="CuadroTexto 6">
            <a:extLst>
              <a:ext uri="{FF2B5EF4-FFF2-40B4-BE49-F238E27FC236}">
                <a16:creationId xmlns:a16="http://schemas.microsoft.com/office/drawing/2014/main" id="{B7E38F38-762A-8976-1ED9-874E045BE8AF}"/>
              </a:ext>
            </a:extLst>
          </p:cNvPr>
          <p:cNvSpPr txBox="1"/>
          <p:nvPr/>
        </p:nvSpPr>
        <p:spPr>
          <a:xfrm>
            <a:off x="3045542" y="5557372"/>
            <a:ext cx="6100916" cy="369332"/>
          </a:xfrm>
          <a:prstGeom prst="rect">
            <a:avLst/>
          </a:prstGeom>
          <a:noFill/>
        </p:spPr>
        <p:txBody>
          <a:bodyPr wrap="square">
            <a:spAutoFit/>
          </a:bodyPr>
          <a:lstStyle/>
          <a:p>
            <a:r>
              <a:rPr lang="es-ES" dirty="0"/>
              <a:t>Documentación </a:t>
            </a:r>
            <a:r>
              <a:rPr lang="es-ES" dirty="0" err="1"/>
              <a:t>Gitlab</a:t>
            </a:r>
            <a:r>
              <a:rPr lang="es-ES" dirty="0"/>
              <a:t> CI: </a:t>
            </a:r>
            <a:r>
              <a:rPr lang="es-ES" dirty="0">
                <a:hlinkClick r:id="rId4"/>
              </a:rPr>
              <a:t>https://docs.gitlab.com/ee/ci/</a:t>
            </a:r>
            <a:r>
              <a:rPr lang="es-ES" dirty="0"/>
              <a:t> </a:t>
            </a:r>
          </a:p>
        </p:txBody>
      </p:sp>
    </p:spTree>
    <p:extLst>
      <p:ext uri="{BB962C8B-B14F-4D97-AF65-F5344CB8AC3E}">
        <p14:creationId xmlns:p14="http://schemas.microsoft.com/office/powerpoint/2010/main" val="25439455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296141"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r>
              <a:rPr lang="en-US" sz="2400" b="1" dirty="0">
                <a:latin typeface="Roboto" panose="02000000000000000000" pitchFamily="2" charset="0"/>
                <a:ea typeface="Roboto" panose="02000000000000000000" pitchFamily="2" charset="0"/>
              </a:rPr>
              <a:t>-Demo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 proyecto completo para desplegar una aplicación full-</a:t>
            </a:r>
            <a:r>
              <a:rPr lang="es-ES" dirty="0" err="1">
                <a:latin typeface="Roboto" panose="02000000000000000000" pitchFamily="2" charset="0"/>
                <a:ea typeface="Roboto" panose="02000000000000000000" pitchFamily="2" charset="0"/>
              </a:rPr>
              <a:t>stack</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6738453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términos prácticos, tanto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como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son términos que se utilizan para describir el concepto de almacenar y acceder a la información en Internet, generalmente a través de servicios de terceros. </a:t>
            </a:r>
          </a:p>
          <a:p>
            <a:r>
              <a:rPr lang="es-ES" dirty="0">
                <a:latin typeface="Roboto" panose="02000000000000000000" pitchFamily="2" charset="0"/>
                <a:ea typeface="Roboto" panose="02000000000000000000" pitchFamily="2" charset="0"/>
              </a:rPr>
              <a:t>Especificando más diríamos que mientras que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es Internet en general y nos referimos a ella cuando hablamos de tener datos, aplicaciones o infraestructura fuera de las instalaciones de nuestra empresa,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nos habla de los productos y servicios que funcionan en la nube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y los cuales podemos acceder a través de Internet. Se refiere al acceso a ordenadores, otros elementos de TI y aplicaciones de software a través de una conexión de red</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Cloud</a:t>
            </a:r>
          </a:p>
        </p:txBody>
      </p:sp>
      <p:pic>
        <p:nvPicPr>
          <p:cNvPr id="7" name="Imagen 6">
            <a:extLst>
              <a:ext uri="{FF2B5EF4-FFF2-40B4-BE49-F238E27FC236}">
                <a16:creationId xmlns:a16="http://schemas.microsoft.com/office/drawing/2014/main" id="{0205E585-627F-22EF-DC86-49F5884000C1}"/>
              </a:ext>
            </a:extLst>
          </p:cNvPr>
          <p:cNvPicPr>
            <a:picLocks noChangeAspect="1"/>
          </p:cNvPicPr>
          <p:nvPr/>
        </p:nvPicPr>
        <p:blipFill>
          <a:blip r:embed="rId4"/>
          <a:stretch>
            <a:fillRect/>
          </a:stretch>
        </p:blipFill>
        <p:spPr>
          <a:xfrm>
            <a:off x="3776108" y="3716723"/>
            <a:ext cx="4639784" cy="2994416"/>
          </a:xfrm>
          <a:prstGeom prst="rect">
            <a:avLst/>
          </a:prstGeom>
        </p:spPr>
      </p:pic>
    </p:spTree>
    <p:extLst>
      <p:ext uri="{BB962C8B-B14F-4D97-AF65-F5344CB8AC3E}">
        <p14:creationId xmlns:p14="http://schemas.microsoft.com/office/powerpoint/2010/main" val="14924118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Proveedores Cloud</a:t>
            </a:r>
          </a:p>
        </p:txBody>
      </p:sp>
      <p:pic>
        <p:nvPicPr>
          <p:cNvPr id="2" name="Imagen 1">
            <a:extLst>
              <a:ext uri="{FF2B5EF4-FFF2-40B4-BE49-F238E27FC236}">
                <a16:creationId xmlns:a16="http://schemas.microsoft.com/office/drawing/2014/main" id="{A5EC9603-C301-662D-D604-A41E0F6E41B4}"/>
              </a:ext>
            </a:extLst>
          </p:cNvPr>
          <p:cNvPicPr>
            <a:picLocks noChangeAspect="1"/>
          </p:cNvPicPr>
          <p:nvPr/>
        </p:nvPicPr>
        <p:blipFill>
          <a:blip r:embed="rId4"/>
          <a:stretch>
            <a:fillRect/>
          </a:stretch>
        </p:blipFill>
        <p:spPr>
          <a:xfrm>
            <a:off x="1496931" y="2046689"/>
            <a:ext cx="9198137" cy="3162574"/>
          </a:xfrm>
          <a:prstGeom prst="rect">
            <a:avLst/>
          </a:prstGeom>
        </p:spPr>
      </p:pic>
    </p:spTree>
    <p:extLst>
      <p:ext uri="{BB962C8B-B14F-4D97-AF65-F5344CB8AC3E}">
        <p14:creationId xmlns:p14="http://schemas.microsoft.com/office/powerpoint/2010/main" val="32857581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PREGUNTAS GENERALES</a:t>
            </a:r>
          </a:p>
        </p:txBody>
      </p:sp>
    </p:spTree>
    <p:extLst>
      <p:ext uri="{BB962C8B-B14F-4D97-AF65-F5344CB8AC3E}">
        <p14:creationId xmlns:p14="http://schemas.microsoft.com/office/powerpoint/2010/main" val="33207018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DESCANSO</a:t>
            </a:r>
          </a:p>
        </p:txBody>
      </p:sp>
    </p:spTree>
    <p:extLst>
      <p:ext uri="{BB962C8B-B14F-4D97-AF65-F5344CB8AC3E}">
        <p14:creationId xmlns:p14="http://schemas.microsoft.com/office/powerpoint/2010/main" val="96614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 Administración de Sistemas Linux</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287671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administrador de sistemas es la persona que tiene la responsabilidad de implementar, configurar, mantener, monitorizar, documentar y asegurar el correcto funcionamiento de un sistema informático, o algún aspecto de este. [Fuente: Wikipedia]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839584"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¿Qué es?</a:t>
            </a:r>
          </a:p>
        </p:txBody>
      </p:sp>
      <p:pic>
        <p:nvPicPr>
          <p:cNvPr id="5" name="Imagen 4">
            <a:extLst>
              <a:ext uri="{FF2B5EF4-FFF2-40B4-BE49-F238E27FC236}">
                <a16:creationId xmlns:a16="http://schemas.microsoft.com/office/drawing/2014/main" id="{2C069CCF-8EF7-BEC1-5AB1-DE16F71849EF}"/>
              </a:ext>
            </a:extLst>
          </p:cNvPr>
          <p:cNvPicPr>
            <a:picLocks noChangeAspect="1"/>
          </p:cNvPicPr>
          <p:nvPr/>
        </p:nvPicPr>
        <p:blipFill>
          <a:blip r:embed="rId4"/>
          <a:stretch>
            <a:fillRect/>
          </a:stretch>
        </p:blipFill>
        <p:spPr>
          <a:xfrm>
            <a:off x="3122183" y="3036486"/>
            <a:ext cx="6556176" cy="3297639"/>
          </a:xfrm>
          <a:prstGeom prst="rect">
            <a:avLst/>
          </a:prstGeom>
        </p:spPr>
      </p:pic>
    </p:spTree>
    <p:extLst>
      <p:ext uri="{BB962C8B-B14F-4D97-AF65-F5344CB8AC3E}">
        <p14:creationId xmlns:p14="http://schemas.microsoft.com/office/powerpoint/2010/main" val="337736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¿Por qué Linux y no Windows para servidores y máquinas?</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Estabilidad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Mucho más ligero y rápido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Flexibilidad en cuanto optimización</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Seguridad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Gratuito y fácil de actualizar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¿Por qué Linux?</a:t>
            </a:r>
          </a:p>
        </p:txBody>
      </p:sp>
      <p:pic>
        <p:nvPicPr>
          <p:cNvPr id="5" name="Imagen 4">
            <a:extLst>
              <a:ext uri="{FF2B5EF4-FFF2-40B4-BE49-F238E27FC236}">
                <a16:creationId xmlns:a16="http://schemas.microsoft.com/office/drawing/2014/main" id="{BDFF044E-A3B9-1A8A-EF30-ECD5E4BDF6C1}"/>
              </a:ext>
            </a:extLst>
          </p:cNvPr>
          <p:cNvPicPr>
            <a:picLocks noChangeAspect="1"/>
          </p:cNvPicPr>
          <p:nvPr/>
        </p:nvPicPr>
        <p:blipFill>
          <a:blip r:embed="rId4"/>
          <a:stretch>
            <a:fillRect/>
          </a:stretch>
        </p:blipFill>
        <p:spPr>
          <a:xfrm>
            <a:off x="1926363" y="3502489"/>
            <a:ext cx="8731858" cy="2197345"/>
          </a:xfrm>
          <a:prstGeom prst="rect">
            <a:avLst/>
          </a:prstGeom>
        </p:spPr>
      </p:pic>
    </p:spTree>
    <p:extLst>
      <p:ext uri="{BB962C8B-B14F-4D97-AF65-F5344CB8AC3E}">
        <p14:creationId xmlns:p14="http://schemas.microsoft.com/office/powerpoint/2010/main" val="89227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Distribuciones Linux</a:t>
            </a:r>
          </a:p>
        </p:txBody>
      </p:sp>
      <p:pic>
        <p:nvPicPr>
          <p:cNvPr id="3074" name="Picture 2" descr="Debian Logo - AB Open">
            <a:extLst>
              <a:ext uri="{FF2B5EF4-FFF2-40B4-BE49-F238E27FC236}">
                <a16:creationId xmlns:a16="http://schemas.microsoft.com/office/drawing/2014/main" id="{E92F7154-7156-F894-0D06-BD6D7F932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160" y="1554950"/>
            <a:ext cx="2067248" cy="11628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nt Logo, symbol, meaning, history, PNG, brand">
            <a:extLst>
              <a:ext uri="{FF2B5EF4-FFF2-40B4-BE49-F238E27FC236}">
                <a16:creationId xmlns:a16="http://schemas.microsoft.com/office/drawing/2014/main" id="{2295E9B1-63F9-B61F-404A-A3A0A2EBE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84" y="135294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ed Hat anuncia la disponibilidad de Red Hat Enterprise Linux 7.4 |  EMPRESAS | ComputerWorld">
            <a:extLst>
              <a:ext uri="{FF2B5EF4-FFF2-40B4-BE49-F238E27FC236}">
                <a16:creationId xmlns:a16="http://schemas.microsoft.com/office/drawing/2014/main" id="{1F6B9B3C-3E75-A7A9-14F5-6F1BA919D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161" y="2953140"/>
            <a:ext cx="2580058" cy="83247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9654761-D639-A440-A2E3-F0F62B345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111" y="2789889"/>
            <a:ext cx="2832532" cy="8962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0364D7F-71B0-BFF3-AF41-0E423F344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945" y="2809422"/>
            <a:ext cx="3318242" cy="11199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BF9D97F-9A18-E35B-9A52-E137430CCB9A}"/>
              </a:ext>
            </a:extLst>
          </p:cNvPr>
          <p:cNvPicPr>
            <a:picLocks noChangeAspect="1"/>
          </p:cNvPicPr>
          <p:nvPr/>
        </p:nvPicPr>
        <p:blipFill>
          <a:blip r:embed="rId9"/>
          <a:stretch>
            <a:fillRect/>
          </a:stretch>
        </p:blipFill>
        <p:spPr>
          <a:xfrm>
            <a:off x="4341111" y="1728657"/>
            <a:ext cx="2133785" cy="815411"/>
          </a:xfrm>
          <a:prstGeom prst="rect">
            <a:avLst/>
          </a:prstGeom>
        </p:spPr>
      </p:pic>
      <p:pic>
        <p:nvPicPr>
          <p:cNvPr id="3094" name="Picture 22" descr="SUSE Linux Enterprise 15 tendrá Wayland por defecto | Linux Adictos">
            <a:extLst>
              <a:ext uri="{FF2B5EF4-FFF2-40B4-BE49-F238E27FC236}">
                <a16:creationId xmlns:a16="http://schemas.microsoft.com/office/drawing/2014/main" id="{0DBD374E-7859-4795-0334-C36E67152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056" y="3929329"/>
            <a:ext cx="2801726" cy="141774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rch Linux - Artwork">
            <a:extLst>
              <a:ext uri="{FF2B5EF4-FFF2-40B4-BE49-F238E27FC236}">
                <a16:creationId xmlns:a16="http://schemas.microsoft.com/office/drawing/2014/main" id="{8F0484B4-EBD3-890D-8B48-41B48CC933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3720" y="4313933"/>
            <a:ext cx="3079923" cy="101874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D711A6F2-7F63-318C-D7A3-FFFD4DAF8D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8581" y="4467763"/>
            <a:ext cx="3069771" cy="71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5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535531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El Kernel de Linux es </a:t>
            </a:r>
            <a:r>
              <a:rPr lang="es-ES" dirty="0">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componente</a:t>
            </a:r>
            <a:r>
              <a:rPr lang="en-US" dirty="0">
                <a:latin typeface="Roboto" panose="02000000000000000000" pitchFamily="2" charset="0"/>
                <a:ea typeface="Roboto" panose="02000000000000000000" pitchFamily="2" charset="0"/>
              </a:rPr>
              <a:t> principal del Sistema </a:t>
            </a:r>
            <a:r>
              <a:rPr lang="es-ES" dirty="0">
                <a:latin typeface="Roboto" panose="02000000000000000000" pitchFamily="2" charset="0"/>
                <a:ea typeface="Roboto" panose="02000000000000000000" pitchFamily="2" charset="0"/>
              </a:rPr>
              <a:t>Operativo Linux y es la interfaz principal entre el hardware del ordenador y los procesos del sistema. También es el encargado </a:t>
            </a:r>
            <a:r>
              <a:rPr lang="en-US" dirty="0">
                <a:latin typeface="Roboto" panose="02000000000000000000" pitchFamily="2" charset="0"/>
                <a:ea typeface="Roboto" panose="02000000000000000000" pitchFamily="2" charset="0"/>
              </a:rPr>
              <a:t>de que </a:t>
            </a:r>
            <a:r>
              <a:rPr lang="es-ES" dirty="0">
                <a:latin typeface="Roboto" panose="02000000000000000000" pitchFamily="2" charset="0"/>
                <a:ea typeface="Roboto" panose="02000000000000000000" pitchFamily="2" charset="0"/>
              </a:rPr>
              <a:t>estos 2 se comuniquen de la manera más optima y eficiente posible. Entre sus funciones principales están:</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memoria: Asigna cuanta memoria es usada para almacenar el qué y dónde</a:t>
            </a:r>
            <a:r>
              <a:rPr lang="en-US"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procesos: Determina qué procesos pueden usar la CPU, cuándo y por cuánto tiempo.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Drivers de dispositivos: Actúa como mediador entre el hardware y procesos.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Llamadas del sistema: Recibe peticiones de servicio de los procesos</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 Mapa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Linux Completo: </a:t>
            </a:r>
            <a:r>
              <a:rPr lang="es-ES" dirty="0">
                <a:hlinkClick r:id="rId2"/>
              </a:rPr>
              <a:t>https://makelinux.github.io/kernel/map</a:t>
            </a:r>
            <a:r>
              <a:rPr lang="es-ES" dirty="0"/>
              <a:t> </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Kernel</a:t>
            </a:r>
            <a:r>
              <a:rPr lang="es-ES" sz="3200" b="1" dirty="0">
                <a:solidFill>
                  <a:schemeClr val="bg1"/>
                </a:solidFill>
                <a:latin typeface="Roboto" panose="02000000000000000000" pitchFamily="2" charset="0"/>
                <a:ea typeface="Roboto" panose="02000000000000000000" pitchFamily="2" charset="0"/>
                <a:cs typeface="Roboto"/>
                <a:sym typeface="Roboto"/>
              </a:rPr>
              <a:t> Linux</a:t>
            </a:r>
          </a:p>
        </p:txBody>
      </p:sp>
      <p:pic>
        <p:nvPicPr>
          <p:cNvPr id="5" name="Imagen 4">
            <a:extLst>
              <a:ext uri="{FF2B5EF4-FFF2-40B4-BE49-F238E27FC236}">
                <a16:creationId xmlns:a16="http://schemas.microsoft.com/office/drawing/2014/main" id="{EEE63B56-3A88-D237-A5D8-5729A2A9298E}"/>
              </a:ext>
            </a:extLst>
          </p:cNvPr>
          <p:cNvPicPr>
            <a:picLocks noChangeAspect="1"/>
          </p:cNvPicPr>
          <p:nvPr/>
        </p:nvPicPr>
        <p:blipFill>
          <a:blip r:embed="rId5"/>
          <a:stretch>
            <a:fillRect/>
          </a:stretch>
        </p:blipFill>
        <p:spPr>
          <a:xfrm>
            <a:off x="5113669" y="3862873"/>
            <a:ext cx="1964662" cy="2312256"/>
          </a:xfrm>
          <a:prstGeom prst="rect">
            <a:avLst/>
          </a:prstGeom>
        </p:spPr>
      </p:pic>
    </p:spTree>
    <p:extLst>
      <p:ext uri="{BB962C8B-B14F-4D97-AF65-F5344CB8AC3E}">
        <p14:creationId xmlns:p14="http://schemas.microsoft.com/office/powerpoint/2010/main" val="67100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Linux y Unix todo es un fichero. Los directorios son ficheros, los ficheros son ficheros, y los dispositivos son ficheros.</a:t>
            </a:r>
          </a:p>
          <a:p>
            <a:r>
              <a:rPr lang="es-ES" dirty="0">
                <a:latin typeface="Roboto" panose="02000000000000000000" pitchFamily="2" charset="0"/>
                <a:ea typeface="Roboto" panose="02000000000000000000" pitchFamily="2" charset="0"/>
              </a:rPr>
              <a:t>Los sistemas de ficheros de Linux y Unix se organizan en una estructura jerárquica, de tipo árbol. El nivel más alto del sistema de ficheros es / o directorio raíz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Todos los demás ficheros y directorios están bajo el directorio raíz, justo debajo de este hay un importante grupo de directorios comunes en la mayoría de distribuciones Linux. Este diagrama es un ejemplo de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Sistema de Ficheros</a:t>
            </a:r>
          </a:p>
        </p:txBody>
      </p:sp>
      <p:pic>
        <p:nvPicPr>
          <p:cNvPr id="7" name="Marcador de contenido 4">
            <a:extLst>
              <a:ext uri="{FF2B5EF4-FFF2-40B4-BE49-F238E27FC236}">
                <a16:creationId xmlns:a16="http://schemas.microsoft.com/office/drawing/2014/main" id="{99C626E4-029A-8C5B-BF95-9A71C695276E}"/>
              </a:ext>
            </a:extLst>
          </p:cNvPr>
          <p:cNvPicPr>
            <a:picLocks noChangeAspect="1"/>
          </p:cNvPicPr>
          <p:nvPr/>
        </p:nvPicPr>
        <p:blipFill>
          <a:blip r:embed="rId4"/>
          <a:stretch>
            <a:fillRect/>
          </a:stretch>
        </p:blipFill>
        <p:spPr>
          <a:xfrm>
            <a:off x="2843343" y="3078513"/>
            <a:ext cx="6505314" cy="3555310"/>
          </a:xfrm>
          <a:prstGeom prst="rect">
            <a:avLst/>
          </a:prstGeom>
        </p:spPr>
      </p:pic>
    </p:spTree>
    <p:extLst>
      <p:ext uri="{BB962C8B-B14F-4D97-AF65-F5344CB8AC3E}">
        <p14:creationId xmlns:p14="http://schemas.microsoft.com/office/powerpoint/2010/main" val="212271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2622933714"/>
              </p:ext>
            </p:extLst>
          </p:nvPr>
        </p:nvGraphicFramePr>
        <p:xfrm>
          <a:off x="2032000" y="1461622"/>
          <a:ext cx="8128000" cy="32359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s-ES" dirty="0"/>
                        <a:t>Comando de sistema</a:t>
                      </a:r>
                    </a:p>
                  </a:txBody>
                  <a:tcPr/>
                </a:tc>
                <a:tc>
                  <a:txBody>
                    <a:bodyPr/>
                    <a:lstStyle/>
                    <a:p>
                      <a:r>
                        <a:rPr lang="es-ES" dirty="0"/>
                        <a:t>Función</a:t>
                      </a:r>
                    </a:p>
                  </a:txBody>
                  <a:tcPr/>
                </a:tc>
                <a:extLst>
                  <a:ext uri="{0D108BD9-81ED-4DB2-BD59-A6C34878D82A}">
                    <a16:rowId xmlns:a16="http://schemas.microsoft.com/office/drawing/2014/main" val="3998420257"/>
                  </a:ext>
                </a:extLst>
              </a:tr>
              <a:tr h="370840">
                <a:tc>
                  <a:txBody>
                    <a:bodyPr/>
                    <a:lstStyle/>
                    <a:p>
                      <a:r>
                        <a:rPr lang="es-ES" dirty="0"/>
                        <a:t>Sudo</a:t>
                      </a:r>
                    </a:p>
                  </a:txBody>
                  <a:tcPr/>
                </a:tc>
                <a:tc>
                  <a:txBody>
                    <a:bodyPr/>
                    <a:lstStyle/>
                    <a:p>
                      <a:r>
                        <a:rPr lang="es-ES" dirty="0"/>
                        <a:t>Ejecuta como super usuario</a:t>
                      </a:r>
                    </a:p>
                  </a:txBody>
                  <a:tcPr/>
                </a:tc>
                <a:extLst>
                  <a:ext uri="{0D108BD9-81ED-4DB2-BD59-A6C34878D82A}">
                    <a16:rowId xmlns:a16="http://schemas.microsoft.com/office/drawing/2014/main" val="818713497"/>
                  </a:ext>
                </a:extLst>
              </a:tr>
              <a:tr h="370840">
                <a:tc>
                  <a:txBody>
                    <a:bodyPr/>
                    <a:lstStyle/>
                    <a:p>
                      <a:r>
                        <a:rPr lang="es-ES" dirty="0"/>
                        <a:t>Man</a:t>
                      </a:r>
                    </a:p>
                  </a:txBody>
                  <a:tcPr/>
                </a:tc>
                <a:tc>
                  <a:txBody>
                    <a:bodyPr/>
                    <a:lstStyle/>
                    <a:p>
                      <a:r>
                        <a:rPr lang="es-ES" dirty="0"/>
                        <a:t>Muestra la ayuda del comando (manual)</a:t>
                      </a:r>
                    </a:p>
                  </a:txBody>
                  <a:tcPr/>
                </a:tc>
                <a:extLst>
                  <a:ext uri="{0D108BD9-81ED-4DB2-BD59-A6C34878D82A}">
                    <a16:rowId xmlns:a16="http://schemas.microsoft.com/office/drawing/2014/main" val="3614709231"/>
                  </a:ext>
                </a:extLst>
              </a:tr>
              <a:tr h="370840">
                <a:tc>
                  <a:txBody>
                    <a:bodyPr/>
                    <a:lstStyle/>
                    <a:p>
                      <a:r>
                        <a:rPr lang="es-ES" dirty="0"/>
                        <a:t>(comando) | (comando)</a:t>
                      </a:r>
                    </a:p>
                  </a:txBody>
                  <a:tcPr/>
                </a:tc>
                <a:tc>
                  <a:txBody>
                    <a:bodyPr/>
                    <a:lstStyle/>
                    <a:p>
                      <a:r>
                        <a:rPr lang="es-ES" dirty="0"/>
                        <a:t>Pipe (tubería), redirige la salida al siguiente comando</a:t>
                      </a:r>
                    </a:p>
                  </a:txBody>
                  <a:tcPr/>
                </a:tc>
                <a:extLst>
                  <a:ext uri="{0D108BD9-81ED-4DB2-BD59-A6C34878D82A}">
                    <a16:rowId xmlns:a16="http://schemas.microsoft.com/office/drawing/2014/main" val="1501198910"/>
                  </a:ext>
                </a:extLst>
              </a:tr>
              <a:tr h="370840">
                <a:tc>
                  <a:txBody>
                    <a:bodyPr/>
                    <a:lstStyle/>
                    <a:p>
                      <a:r>
                        <a:rPr lang="es-ES" dirty="0"/>
                        <a:t>(comando) &amp;&amp; (comando)</a:t>
                      </a:r>
                    </a:p>
                  </a:txBody>
                  <a:tcPr/>
                </a:tc>
                <a:tc>
                  <a:txBody>
                    <a:bodyPr/>
                    <a:lstStyle/>
                    <a:p>
                      <a:r>
                        <a:rPr lang="es-ES" dirty="0"/>
                        <a:t>Enlaza comandos</a:t>
                      </a:r>
                    </a:p>
                  </a:txBody>
                  <a:tcPr/>
                </a:tc>
                <a:extLst>
                  <a:ext uri="{0D108BD9-81ED-4DB2-BD59-A6C34878D82A}">
                    <a16:rowId xmlns:a16="http://schemas.microsoft.com/office/drawing/2014/main" val="2492657851"/>
                  </a:ext>
                </a:extLst>
              </a:tr>
              <a:tr h="370840">
                <a:tc>
                  <a:txBody>
                    <a:bodyPr/>
                    <a:lstStyle/>
                    <a:p>
                      <a:r>
                        <a:rPr lang="es-ES" dirty="0"/>
                        <a:t>&gt; / &gt;&gt; (archivo)</a:t>
                      </a:r>
                    </a:p>
                  </a:txBody>
                  <a:tcPr/>
                </a:tc>
                <a:tc>
                  <a:txBody>
                    <a:bodyPr/>
                    <a:lstStyle/>
                    <a:p>
                      <a:r>
                        <a:rPr lang="es-ES" dirty="0"/>
                        <a:t>Mete la salida en un archivo</a:t>
                      </a:r>
                    </a:p>
                  </a:txBody>
                  <a:tcPr/>
                </a:tc>
                <a:extLst>
                  <a:ext uri="{0D108BD9-81ED-4DB2-BD59-A6C34878D82A}">
                    <a16:rowId xmlns:a16="http://schemas.microsoft.com/office/drawing/2014/main" val="1153353918"/>
                  </a:ext>
                </a:extLst>
              </a:tr>
              <a:tr h="370840">
                <a:tc>
                  <a:txBody>
                    <a:bodyPr/>
                    <a:lstStyle/>
                    <a:p>
                      <a:r>
                        <a:rPr lang="es-ES" dirty="0"/>
                        <a:t>Echo</a:t>
                      </a:r>
                    </a:p>
                  </a:txBody>
                  <a:tcPr/>
                </a:tc>
                <a:tc>
                  <a:txBody>
                    <a:bodyPr/>
                    <a:lstStyle/>
                    <a:p>
                      <a:r>
                        <a:rPr lang="es-ES" dirty="0"/>
                        <a:t>Imprime por pantalla texto</a:t>
                      </a:r>
                    </a:p>
                  </a:txBody>
                  <a:tcPr/>
                </a:tc>
                <a:extLst>
                  <a:ext uri="{0D108BD9-81ED-4DB2-BD59-A6C34878D82A}">
                    <a16:rowId xmlns:a16="http://schemas.microsoft.com/office/drawing/2014/main" val="797469694"/>
                  </a:ext>
                </a:extLst>
              </a:tr>
              <a:tr h="370840">
                <a:tc>
                  <a:txBody>
                    <a:bodyPr/>
                    <a:lstStyle/>
                    <a:p>
                      <a:r>
                        <a:rPr lang="es-ES" dirty="0"/>
                        <a:t>Clear</a:t>
                      </a:r>
                    </a:p>
                  </a:txBody>
                  <a:tcPr/>
                </a:tc>
                <a:tc>
                  <a:txBody>
                    <a:bodyPr/>
                    <a:lstStyle/>
                    <a:p>
                      <a:r>
                        <a:rPr lang="es-ES" dirty="0"/>
                        <a:t>Limpia pantalla de comandos anteriores</a:t>
                      </a:r>
                    </a:p>
                  </a:txBody>
                  <a:tcPr/>
                </a:tc>
                <a:extLst>
                  <a:ext uri="{0D108BD9-81ED-4DB2-BD59-A6C34878D82A}">
                    <a16:rowId xmlns:a16="http://schemas.microsoft.com/office/drawing/2014/main" val="780993237"/>
                  </a:ext>
                </a:extLst>
              </a:tr>
            </a:tbl>
          </a:graphicData>
        </a:graphic>
      </p:graphicFrame>
      <p:graphicFrame>
        <p:nvGraphicFramePr>
          <p:cNvPr id="2" name="Tabla 3">
            <a:extLst>
              <a:ext uri="{FF2B5EF4-FFF2-40B4-BE49-F238E27FC236}">
                <a16:creationId xmlns:a16="http://schemas.microsoft.com/office/drawing/2014/main" id="{60595F50-7408-32DF-F4D1-2A530398E8EC}"/>
              </a:ext>
            </a:extLst>
          </p:cNvPr>
          <p:cNvGraphicFramePr>
            <a:graphicFrameLocks noGrp="1"/>
          </p:cNvGraphicFramePr>
          <p:nvPr>
            <p:extLst>
              <p:ext uri="{D42A27DB-BD31-4B8C-83A1-F6EECF244321}">
                <p14:modId xmlns:p14="http://schemas.microsoft.com/office/powerpoint/2010/main" val="1076951899"/>
              </p:ext>
            </p:extLst>
          </p:nvPr>
        </p:nvGraphicFramePr>
        <p:xfrm>
          <a:off x="2032000" y="4938740"/>
          <a:ext cx="8128000" cy="14833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533346617"/>
                    </a:ext>
                  </a:extLst>
                </a:gridCol>
                <a:gridCol w="4064000">
                  <a:extLst>
                    <a:ext uri="{9D8B030D-6E8A-4147-A177-3AD203B41FA5}">
                      <a16:colId xmlns:a16="http://schemas.microsoft.com/office/drawing/2014/main" val="4260039149"/>
                    </a:ext>
                  </a:extLst>
                </a:gridCol>
              </a:tblGrid>
              <a:tr h="370840">
                <a:tc>
                  <a:txBody>
                    <a:bodyPr/>
                    <a:lstStyle/>
                    <a:p>
                      <a:r>
                        <a:rPr lang="es-ES" dirty="0"/>
                        <a:t>Atajos teclado</a:t>
                      </a:r>
                    </a:p>
                  </a:txBody>
                  <a:tcPr/>
                </a:tc>
                <a:tc>
                  <a:txBody>
                    <a:bodyPr/>
                    <a:lstStyle/>
                    <a:p>
                      <a:r>
                        <a:rPr lang="es-ES" dirty="0"/>
                        <a:t>Función</a:t>
                      </a:r>
                    </a:p>
                  </a:txBody>
                  <a:tcPr/>
                </a:tc>
                <a:extLst>
                  <a:ext uri="{0D108BD9-81ED-4DB2-BD59-A6C34878D82A}">
                    <a16:rowId xmlns:a16="http://schemas.microsoft.com/office/drawing/2014/main" val="844043524"/>
                  </a:ext>
                </a:extLst>
              </a:tr>
              <a:tr h="370840">
                <a:tc>
                  <a:txBody>
                    <a:bodyPr/>
                    <a:lstStyle/>
                    <a:p>
                      <a:r>
                        <a:rPr lang="es-ES" dirty="0" err="1"/>
                        <a:t>Enter</a:t>
                      </a:r>
                      <a:endParaRPr lang="es-ES" dirty="0"/>
                    </a:p>
                  </a:txBody>
                  <a:tcPr/>
                </a:tc>
                <a:tc>
                  <a:txBody>
                    <a:bodyPr/>
                    <a:lstStyle/>
                    <a:p>
                      <a:r>
                        <a:rPr lang="es-ES" dirty="0"/>
                        <a:t>Ejecuta la línea</a:t>
                      </a:r>
                    </a:p>
                  </a:txBody>
                  <a:tcPr/>
                </a:tc>
                <a:extLst>
                  <a:ext uri="{0D108BD9-81ED-4DB2-BD59-A6C34878D82A}">
                    <a16:rowId xmlns:a16="http://schemas.microsoft.com/office/drawing/2014/main" val="2139626397"/>
                  </a:ext>
                </a:extLst>
              </a:tr>
              <a:tr h="370840">
                <a:tc>
                  <a:txBody>
                    <a:bodyPr/>
                    <a:lstStyle/>
                    <a:p>
                      <a:r>
                        <a:rPr lang="es-ES" dirty="0"/>
                        <a:t>Control + Z</a:t>
                      </a:r>
                    </a:p>
                  </a:txBody>
                  <a:tcPr/>
                </a:tc>
                <a:tc>
                  <a:txBody>
                    <a:bodyPr/>
                    <a:lstStyle/>
                    <a:p>
                      <a:r>
                        <a:rPr lang="es-ES" dirty="0"/>
                        <a:t>Suspende la tarea en ejecución</a:t>
                      </a:r>
                    </a:p>
                  </a:txBody>
                  <a:tcPr/>
                </a:tc>
                <a:extLst>
                  <a:ext uri="{0D108BD9-81ED-4DB2-BD59-A6C34878D82A}">
                    <a16:rowId xmlns:a16="http://schemas.microsoft.com/office/drawing/2014/main" val="2276139872"/>
                  </a:ext>
                </a:extLst>
              </a:tr>
              <a:tr h="370840">
                <a:tc>
                  <a:txBody>
                    <a:bodyPr/>
                    <a:lstStyle/>
                    <a:p>
                      <a:r>
                        <a:rPr lang="es-ES" dirty="0"/>
                        <a:t>Control + C</a:t>
                      </a:r>
                    </a:p>
                  </a:txBody>
                  <a:tcPr/>
                </a:tc>
                <a:tc>
                  <a:txBody>
                    <a:bodyPr/>
                    <a:lstStyle/>
                    <a:p>
                      <a:r>
                        <a:rPr lang="es-ES" dirty="0"/>
                        <a:t>Mata el proceso en ejecución</a:t>
                      </a:r>
                    </a:p>
                  </a:txBody>
                  <a:tcPr/>
                </a:tc>
                <a:extLst>
                  <a:ext uri="{0D108BD9-81ED-4DB2-BD59-A6C34878D82A}">
                    <a16:rowId xmlns:a16="http://schemas.microsoft.com/office/drawing/2014/main" val="1530481394"/>
                  </a:ext>
                </a:extLst>
              </a:tr>
            </a:tbl>
          </a:graphicData>
        </a:graphic>
      </p:graphicFrame>
    </p:spTree>
    <p:extLst>
      <p:ext uri="{BB962C8B-B14F-4D97-AF65-F5344CB8AC3E}">
        <p14:creationId xmlns:p14="http://schemas.microsoft.com/office/powerpoint/2010/main" val="42694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3139321"/>
          </a:xfrm>
          <a:prstGeom prst="rect">
            <a:avLst/>
          </a:prstGeom>
          <a:noFill/>
        </p:spPr>
        <p:txBody>
          <a:bodyPr wrap="square" rtlCol="0">
            <a:spAutoFit/>
          </a:bodyPr>
          <a:lstStyle/>
          <a:p>
            <a:r>
              <a:rPr lang="es-ES" sz="2000" dirty="0">
                <a:latin typeface="Roboto" panose="02000000000000000000" pitchFamily="2" charset="0"/>
                <a:ea typeface="Roboto" panose="02000000000000000000" pitchFamily="2" charset="0"/>
              </a:rPr>
              <a:t>Ramón Díaz Fernández</a:t>
            </a:r>
          </a:p>
          <a:p>
            <a:r>
              <a:rPr lang="es-ES" sz="2000" dirty="0">
                <a:latin typeface="Roboto" panose="02000000000000000000" pitchFamily="2" charset="0"/>
                <a:ea typeface="Roboto" panose="02000000000000000000" pitchFamily="2" charset="0"/>
              </a:rPr>
              <a:t>Ingeniero de Telecomunicaciones</a:t>
            </a:r>
          </a:p>
          <a:p>
            <a:r>
              <a:rPr lang="es-ES" sz="2000" dirty="0">
                <a:latin typeface="Roboto" panose="02000000000000000000" pitchFamily="2" charset="0"/>
                <a:ea typeface="Roboto" panose="02000000000000000000" pitchFamily="2" charset="0"/>
              </a:rPr>
              <a:t>4 años trabajando en el mundo de la informática</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LinkedIn: </a:t>
            </a:r>
            <a:r>
              <a:rPr lang="es-ES" sz="2000" dirty="0">
                <a:latin typeface="Roboto" panose="02000000000000000000" pitchFamily="2" charset="0"/>
                <a:ea typeface="Roboto" panose="02000000000000000000" pitchFamily="2" charset="0"/>
                <a:hlinkClick r:id="rId2"/>
              </a:rPr>
              <a:t>https://www.linkedin.com/in/ramond-fdez</a:t>
            </a:r>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Correo: </a:t>
            </a:r>
            <a:r>
              <a:rPr lang="es-ES" sz="2000" dirty="0">
                <a:latin typeface="Roboto" panose="02000000000000000000" pitchFamily="2" charset="0"/>
                <a:ea typeface="Roboto" panose="02000000000000000000" pitchFamily="2" charset="0"/>
                <a:hlinkClick r:id="rId3"/>
              </a:rPr>
              <a:t>ramond_fdez@outlook.com</a:t>
            </a:r>
            <a:r>
              <a:rPr lang="es-ES" sz="2000" dirty="0">
                <a:latin typeface="Roboto" panose="02000000000000000000" pitchFamily="2" charset="0"/>
                <a:ea typeface="Roboto" panose="02000000000000000000" pitchFamily="2" charset="0"/>
              </a:rPr>
              <a:t> </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Actualmente trabajo como DevOps en Vodafone Málaga</a:t>
            </a:r>
          </a:p>
          <a:p>
            <a:r>
              <a:rPr lang="es-ES" sz="2000" dirty="0">
                <a:latin typeface="Roboto" panose="02000000000000000000" pitchFamily="2" charset="0"/>
                <a:ea typeface="Roboto" panose="02000000000000000000" pitchFamily="2" charset="0"/>
              </a:rPr>
              <a:t>Y en mi tiempo libre doy clases DevOps en CodeSpace</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¿Quién soy?</a:t>
            </a:r>
          </a:p>
        </p:txBody>
      </p:sp>
      <p:pic>
        <p:nvPicPr>
          <p:cNvPr id="2" name="Picture 2" descr="logo-devops - VLR Training Software Training institute Kukatpally -Jntu">
            <a:extLst>
              <a:ext uri="{FF2B5EF4-FFF2-40B4-BE49-F238E27FC236}">
                <a16:creationId xmlns:a16="http://schemas.microsoft.com/office/drawing/2014/main" id="{691D1DFF-3087-2089-90D7-E5C6614147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385" y="4405296"/>
            <a:ext cx="2355705" cy="2688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n de perfil">
            <a:extLst>
              <a:ext uri="{FF2B5EF4-FFF2-40B4-BE49-F238E27FC236}">
                <a16:creationId xmlns:a16="http://schemas.microsoft.com/office/drawing/2014/main" id="{A465F6ED-4F7C-C3B1-1412-155580FB9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2350" y="1159559"/>
            <a:ext cx="2208725" cy="220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260290727"/>
              </p:ext>
            </p:extLst>
          </p:nvPr>
        </p:nvGraphicFramePr>
        <p:xfrm>
          <a:off x="2032000" y="1259840"/>
          <a:ext cx="8128000" cy="50800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err="1"/>
                        <a:t>Ls</a:t>
                      </a:r>
                      <a:endParaRPr lang="es-ES" dirty="0"/>
                    </a:p>
                  </a:txBody>
                  <a:tcPr/>
                </a:tc>
                <a:tc>
                  <a:txBody>
                    <a:bodyPr/>
                    <a:lstStyle/>
                    <a:p>
                      <a:r>
                        <a:rPr lang="es-ES" dirty="0"/>
                        <a:t>Lista el contenido del directorio</a:t>
                      </a:r>
                    </a:p>
                  </a:txBody>
                  <a:tcPr/>
                </a:tc>
                <a:extLst>
                  <a:ext uri="{0D108BD9-81ED-4DB2-BD59-A6C34878D82A}">
                    <a16:rowId xmlns:a16="http://schemas.microsoft.com/office/drawing/2014/main" val="383438592"/>
                  </a:ext>
                </a:extLst>
              </a:tr>
              <a:tr h="370840">
                <a:tc>
                  <a:txBody>
                    <a:bodyPr/>
                    <a:lstStyle/>
                    <a:p>
                      <a:r>
                        <a:rPr lang="es-ES" dirty="0"/>
                        <a:t>Cd</a:t>
                      </a:r>
                    </a:p>
                  </a:txBody>
                  <a:tcPr/>
                </a:tc>
                <a:tc>
                  <a:txBody>
                    <a:bodyPr/>
                    <a:lstStyle/>
                    <a:p>
                      <a:r>
                        <a:rPr lang="es-ES" dirty="0"/>
                        <a:t>Accede al directorio</a:t>
                      </a:r>
                    </a:p>
                  </a:txBody>
                  <a:tcPr/>
                </a:tc>
                <a:extLst>
                  <a:ext uri="{0D108BD9-81ED-4DB2-BD59-A6C34878D82A}">
                    <a16:rowId xmlns:a16="http://schemas.microsoft.com/office/drawing/2014/main" val="818713497"/>
                  </a:ext>
                </a:extLst>
              </a:tr>
              <a:tr h="370840">
                <a:tc>
                  <a:txBody>
                    <a:bodyPr/>
                    <a:lstStyle/>
                    <a:p>
                      <a:r>
                        <a:rPr lang="es-ES" dirty="0" err="1"/>
                        <a:t>Mkdir</a:t>
                      </a:r>
                      <a:endParaRPr lang="es-ES" dirty="0"/>
                    </a:p>
                  </a:txBody>
                  <a:tcPr/>
                </a:tc>
                <a:tc>
                  <a:txBody>
                    <a:bodyPr/>
                    <a:lstStyle/>
                    <a:p>
                      <a:r>
                        <a:rPr lang="es-ES" dirty="0"/>
                        <a:t>Crea directorio</a:t>
                      </a:r>
                    </a:p>
                  </a:txBody>
                  <a:tcPr/>
                </a:tc>
                <a:extLst>
                  <a:ext uri="{0D108BD9-81ED-4DB2-BD59-A6C34878D82A}">
                    <a16:rowId xmlns:a16="http://schemas.microsoft.com/office/drawing/2014/main" val="3614709231"/>
                  </a:ext>
                </a:extLst>
              </a:tr>
              <a:tr h="370840">
                <a:tc>
                  <a:txBody>
                    <a:bodyPr/>
                    <a:lstStyle/>
                    <a:p>
                      <a:r>
                        <a:rPr lang="es-ES" dirty="0" err="1"/>
                        <a:t>Touch</a:t>
                      </a:r>
                      <a:endParaRPr lang="es-ES" dirty="0"/>
                    </a:p>
                  </a:txBody>
                  <a:tcPr/>
                </a:tc>
                <a:tc>
                  <a:txBody>
                    <a:bodyPr/>
                    <a:lstStyle/>
                    <a:p>
                      <a:r>
                        <a:rPr lang="es-ES" dirty="0"/>
                        <a:t>Crea archivo</a:t>
                      </a:r>
                    </a:p>
                  </a:txBody>
                  <a:tcPr/>
                </a:tc>
                <a:extLst>
                  <a:ext uri="{0D108BD9-81ED-4DB2-BD59-A6C34878D82A}">
                    <a16:rowId xmlns:a16="http://schemas.microsoft.com/office/drawing/2014/main" val="1501198910"/>
                  </a:ext>
                </a:extLst>
              </a:tr>
              <a:tr h="370840">
                <a:tc>
                  <a:txBody>
                    <a:bodyPr/>
                    <a:lstStyle/>
                    <a:p>
                      <a:r>
                        <a:rPr lang="es-ES" dirty="0" err="1"/>
                        <a:t>Rm</a:t>
                      </a:r>
                      <a:r>
                        <a:rPr lang="es-ES" dirty="0"/>
                        <a:t> (-r -f)</a:t>
                      </a:r>
                    </a:p>
                  </a:txBody>
                  <a:tcPr/>
                </a:tc>
                <a:tc>
                  <a:txBody>
                    <a:bodyPr/>
                    <a:lstStyle/>
                    <a:p>
                      <a:r>
                        <a:rPr lang="es-ES" dirty="0"/>
                        <a:t>Elimina archivos (-r para directorios –f forzar)</a:t>
                      </a:r>
                    </a:p>
                  </a:txBody>
                  <a:tcPr/>
                </a:tc>
                <a:extLst>
                  <a:ext uri="{0D108BD9-81ED-4DB2-BD59-A6C34878D82A}">
                    <a16:rowId xmlns:a16="http://schemas.microsoft.com/office/drawing/2014/main" val="279989592"/>
                  </a:ext>
                </a:extLst>
              </a:tr>
              <a:tr h="370840">
                <a:tc>
                  <a:txBody>
                    <a:bodyPr/>
                    <a:lstStyle/>
                    <a:p>
                      <a:r>
                        <a:rPr lang="es-ES" dirty="0" err="1"/>
                        <a:t>Cp</a:t>
                      </a:r>
                      <a:endParaRPr lang="es-ES" dirty="0"/>
                    </a:p>
                  </a:txBody>
                  <a:tcPr/>
                </a:tc>
                <a:tc>
                  <a:txBody>
                    <a:bodyPr/>
                    <a:lstStyle/>
                    <a:p>
                      <a:r>
                        <a:rPr lang="es-ES" dirty="0"/>
                        <a:t>Copia archivos y directorios</a:t>
                      </a:r>
                    </a:p>
                  </a:txBody>
                  <a:tcPr/>
                </a:tc>
                <a:extLst>
                  <a:ext uri="{0D108BD9-81ED-4DB2-BD59-A6C34878D82A}">
                    <a16:rowId xmlns:a16="http://schemas.microsoft.com/office/drawing/2014/main" val="1014637595"/>
                  </a:ext>
                </a:extLst>
              </a:tr>
              <a:tr h="370840">
                <a:tc>
                  <a:txBody>
                    <a:bodyPr/>
                    <a:lstStyle/>
                    <a:p>
                      <a:r>
                        <a:rPr lang="es-ES" dirty="0" err="1"/>
                        <a:t>Mv</a:t>
                      </a:r>
                      <a:endParaRPr lang="es-ES" dirty="0"/>
                    </a:p>
                  </a:txBody>
                  <a:tcPr/>
                </a:tc>
                <a:tc>
                  <a:txBody>
                    <a:bodyPr/>
                    <a:lstStyle/>
                    <a:p>
                      <a:r>
                        <a:rPr lang="es-ES" dirty="0"/>
                        <a:t>Mueve un archivo y directorio</a:t>
                      </a:r>
                    </a:p>
                  </a:txBody>
                  <a:tcPr/>
                </a:tc>
                <a:extLst>
                  <a:ext uri="{0D108BD9-81ED-4DB2-BD59-A6C34878D82A}">
                    <a16:rowId xmlns:a16="http://schemas.microsoft.com/office/drawing/2014/main" val="2492657851"/>
                  </a:ext>
                </a:extLst>
              </a:tr>
              <a:tr h="370840">
                <a:tc>
                  <a:txBody>
                    <a:bodyPr/>
                    <a:lstStyle/>
                    <a:p>
                      <a:r>
                        <a:rPr lang="es-ES" dirty="0" err="1"/>
                        <a:t>Find</a:t>
                      </a:r>
                      <a:endParaRPr lang="es-ES" dirty="0"/>
                    </a:p>
                  </a:txBody>
                  <a:tcPr/>
                </a:tc>
                <a:tc>
                  <a:txBody>
                    <a:bodyPr/>
                    <a:lstStyle/>
                    <a:p>
                      <a:r>
                        <a:rPr lang="es-ES" dirty="0"/>
                        <a:t>Busca un archivo</a:t>
                      </a:r>
                    </a:p>
                  </a:txBody>
                  <a:tcPr/>
                </a:tc>
                <a:extLst>
                  <a:ext uri="{0D108BD9-81ED-4DB2-BD59-A6C34878D82A}">
                    <a16:rowId xmlns:a16="http://schemas.microsoft.com/office/drawing/2014/main" val="1153353918"/>
                  </a:ext>
                </a:extLst>
              </a:tr>
              <a:tr h="370840">
                <a:tc>
                  <a:txBody>
                    <a:bodyPr/>
                    <a:lstStyle/>
                    <a:p>
                      <a:r>
                        <a:rPr lang="en-US" dirty="0" err="1"/>
                        <a:t>Pwd</a:t>
                      </a:r>
                      <a:endParaRPr lang="es-ES" dirty="0"/>
                    </a:p>
                  </a:txBody>
                  <a:tcPr/>
                </a:tc>
                <a:tc>
                  <a:txBody>
                    <a:bodyPr/>
                    <a:lstStyle/>
                    <a:p>
                      <a:r>
                        <a:rPr lang="en-US" dirty="0" err="1"/>
                        <a:t>Muestra</a:t>
                      </a:r>
                      <a:r>
                        <a:rPr lang="en-US" dirty="0"/>
                        <a:t> la </a:t>
                      </a:r>
                      <a:r>
                        <a:rPr lang="en-US" dirty="0" err="1"/>
                        <a:t>ruta</a:t>
                      </a:r>
                      <a:r>
                        <a:rPr lang="en-US" dirty="0"/>
                        <a:t> </a:t>
                      </a:r>
                      <a:r>
                        <a:rPr lang="en-US" dirty="0" err="1"/>
                        <a:t>en</a:t>
                      </a:r>
                      <a:r>
                        <a:rPr lang="en-US" dirty="0"/>
                        <a:t> la que </a:t>
                      </a:r>
                      <a:r>
                        <a:rPr lang="en-US" dirty="0" err="1"/>
                        <a:t>estamos</a:t>
                      </a:r>
                      <a:endParaRPr lang="es-ES" dirty="0"/>
                    </a:p>
                  </a:txBody>
                  <a:tcPr/>
                </a:tc>
                <a:extLst>
                  <a:ext uri="{0D108BD9-81ED-4DB2-BD59-A6C34878D82A}">
                    <a16:rowId xmlns:a16="http://schemas.microsoft.com/office/drawing/2014/main" val="1083541557"/>
                  </a:ext>
                </a:extLst>
              </a:tr>
              <a:tr h="370840">
                <a:tc>
                  <a:txBody>
                    <a:bodyPr/>
                    <a:lstStyle/>
                    <a:p>
                      <a:r>
                        <a:rPr lang="es-ES" dirty="0"/>
                        <a:t>Grep</a:t>
                      </a:r>
                    </a:p>
                  </a:txBody>
                  <a:tcPr/>
                </a:tc>
                <a:tc>
                  <a:txBody>
                    <a:bodyPr/>
                    <a:lstStyle/>
                    <a:p>
                      <a:r>
                        <a:rPr lang="es-ES" dirty="0"/>
                        <a:t>Imprime líneas que incluyan un patrón</a:t>
                      </a:r>
                    </a:p>
                  </a:txBody>
                  <a:tcPr/>
                </a:tc>
                <a:extLst>
                  <a:ext uri="{0D108BD9-81ED-4DB2-BD59-A6C34878D82A}">
                    <a16:rowId xmlns:a16="http://schemas.microsoft.com/office/drawing/2014/main" val="797469694"/>
                  </a:ext>
                </a:extLst>
              </a:tr>
              <a:tr h="370840">
                <a:tc>
                  <a:txBody>
                    <a:bodyPr/>
                    <a:lstStyle/>
                    <a:p>
                      <a:r>
                        <a:rPr lang="es-ES" dirty="0"/>
                        <a:t>Cat</a:t>
                      </a:r>
                    </a:p>
                  </a:txBody>
                  <a:tcPr/>
                </a:tc>
                <a:tc>
                  <a:txBody>
                    <a:bodyPr/>
                    <a:lstStyle/>
                    <a:p>
                      <a:r>
                        <a:rPr lang="es-ES" dirty="0"/>
                        <a:t>Imprime el interior de un archivo</a:t>
                      </a:r>
                    </a:p>
                  </a:txBody>
                  <a:tcPr/>
                </a:tc>
                <a:extLst>
                  <a:ext uri="{0D108BD9-81ED-4DB2-BD59-A6C34878D82A}">
                    <a16:rowId xmlns:a16="http://schemas.microsoft.com/office/drawing/2014/main" val="780993237"/>
                  </a:ext>
                </a:extLst>
              </a:tr>
              <a:tr h="370840">
                <a:tc>
                  <a:txBody>
                    <a:bodyPr/>
                    <a:lstStyle/>
                    <a:p>
                      <a:r>
                        <a:rPr lang="es-ES" dirty="0"/>
                        <a:t>Vi/nano</a:t>
                      </a:r>
                    </a:p>
                  </a:txBody>
                  <a:tcPr/>
                </a:tc>
                <a:tc>
                  <a:txBody>
                    <a:bodyPr/>
                    <a:lstStyle/>
                    <a:p>
                      <a:r>
                        <a:rPr lang="es-ES" dirty="0"/>
                        <a:t>Abre editor visual / Abre editor nano</a:t>
                      </a:r>
                    </a:p>
                  </a:txBody>
                  <a:tcPr/>
                </a:tc>
                <a:extLst>
                  <a:ext uri="{0D108BD9-81ED-4DB2-BD59-A6C34878D82A}">
                    <a16:rowId xmlns:a16="http://schemas.microsoft.com/office/drawing/2014/main" val="565431442"/>
                  </a:ext>
                </a:extLst>
              </a:tr>
            </a:tbl>
          </a:graphicData>
        </a:graphic>
      </p:graphicFrame>
    </p:spTree>
    <p:extLst>
      <p:ext uri="{BB962C8B-B14F-4D97-AF65-F5344CB8AC3E}">
        <p14:creationId xmlns:p14="http://schemas.microsoft.com/office/powerpoint/2010/main" val="284174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 cada comando de Linux y enseñar el manejo básico de estos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9128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Versión mejorada de vi el editor visual por defecto de Linux. Es un editor de texto altamente configurable y avanzado creado para permitir una edición de texto eficiente. Admite varios tipos de archivos, por lo que podemos decir que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es un editor de programadores. Podemos usar complementos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según nuestros requisitos.</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Nano: Nano es un editor de texto simple y fácil de usar que mejora la experiencia del usuario. Su GUI (interfaz gráfica de usuario) lo hace fácil de usar y permite a los usuarios interactuar directamente con el texto sin cambiar entre los modos. Por lo general, se instala por defecto en el sistema operativo Linux, a diferencia de </a:t>
            </a:r>
            <a:r>
              <a:rPr lang="es-ES" dirty="0" err="1">
                <a:latin typeface="Roboto" panose="02000000000000000000" pitchFamily="2" charset="0"/>
                <a:ea typeface="Roboto" panose="02000000000000000000" pitchFamily="2" charset="0"/>
              </a:rPr>
              <a:t>CentOs</a:t>
            </a:r>
            <a:r>
              <a:rPr lang="es-ES" dirty="0">
                <a:latin typeface="Roboto" panose="02000000000000000000" pitchFamily="2" charset="0"/>
                <a:ea typeface="Roboto" panose="02000000000000000000" pitchFamily="2" charset="0"/>
              </a:rPr>
              <a:t> y Fedora.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Editores de Linux</a:t>
            </a:r>
          </a:p>
        </p:txBody>
      </p:sp>
      <p:pic>
        <p:nvPicPr>
          <p:cNvPr id="11" name="Picture 2" descr="Vim (text editor) - Wikipedia">
            <a:extLst>
              <a:ext uri="{FF2B5EF4-FFF2-40B4-BE49-F238E27FC236}">
                <a16:creationId xmlns:a16="http://schemas.microsoft.com/office/drawing/2014/main" id="{486368B8-6193-1E83-860A-FBBE1381F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034" y="4184141"/>
            <a:ext cx="1389873" cy="13960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99EAC21-4A6C-AA54-3801-9EC04FB57736}"/>
              </a:ext>
            </a:extLst>
          </p:cNvPr>
          <p:cNvPicPr>
            <a:picLocks noChangeAspect="1"/>
          </p:cNvPicPr>
          <p:nvPr/>
        </p:nvPicPr>
        <p:blipFill>
          <a:blip r:embed="rId5"/>
          <a:stretch>
            <a:fillRect/>
          </a:stretch>
        </p:blipFill>
        <p:spPr>
          <a:xfrm>
            <a:off x="6229350" y="4138993"/>
            <a:ext cx="3181545" cy="1536665"/>
          </a:xfrm>
          <a:prstGeom prst="rect">
            <a:avLst/>
          </a:prstGeom>
        </p:spPr>
      </p:pic>
    </p:spTree>
    <p:extLst>
      <p:ext uri="{BB962C8B-B14F-4D97-AF65-F5344CB8AC3E}">
        <p14:creationId xmlns:p14="http://schemas.microsoft.com/office/powerpoint/2010/main" val="2963669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 ambos editores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y Nano para editar algún fichero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25973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Los permisos son uno de los aspectos más importantes de Linux. Sirven principalmente para proteger el sistema y los archivos de los diferentes usuarios.</a:t>
            </a:r>
          </a:p>
          <a:p>
            <a:r>
              <a:rPr lang="es-ES" dirty="0">
                <a:latin typeface="Roboto" panose="02000000000000000000" pitchFamily="2" charset="0"/>
                <a:ea typeface="Roboto" panose="02000000000000000000" pitchFamily="2" charset="0"/>
              </a:rPr>
              <a:t>Solo el super usuario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tiene acciones sin limites en el sistema, justamente por ser el usuario responsable de la configuración, administración y mantenimiento de Linux. Depende de este, por ejemplo, determinar lo que cada usuario puede ejecutar, crear, modificar, etcétera.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Permisos</a:t>
            </a:r>
          </a:p>
        </p:txBody>
      </p:sp>
      <p:pic>
        <p:nvPicPr>
          <p:cNvPr id="2" name="Marcador de contenido 4">
            <a:extLst>
              <a:ext uri="{FF2B5EF4-FFF2-40B4-BE49-F238E27FC236}">
                <a16:creationId xmlns:a16="http://schemas.microsoft.com/office/drawing/2014/main" id="{D0C9767B-30FC-5A14-564F-76A5E93BF700}"/>
              </a:ext>
            </a:extLst>
          </p:cNvPr>
          <p:cNvPicPr>
            <a:picLocks noChangeAspect="1"/>
          </p:cNvPicPr>
          <p:nvPr/>
        </p:nvPicPr>
        <p:blipFill>
          <a:blip r:embed="rId4"/>
          <a:stretch>
            <a:fillRect/>
          </a:stretch>
        </p:blipFill>
        <p:spPr>
          <a:xfrm>
            <a:off x="1954800" y="2801515"/>
            <a:ext cx="4445471" cy="3565772"/>
          </a:xfrm>
          <a:prstGeom prst="rect">
            <a:avLst/>
          </a:prstGeom>
        </p:spPr>
      </p:pic>
      <p:pic>
        <p:nvPicPr>
          <p:cNvPr id="3" name="Imagen 2">
            <a:extLst>
              <a:ext uri="{FF2B5EF4-FFF2-40B4-BE49-F238E27FC236}">
                <a16:creationId xmlns:a16="http://schemas.microsoft.com/office/drawing/2014/main" id="{24668326-037E-E550-18AA-00CDFE58B654}"/>
              </a:ext>
            </a:extLst>
          </p:cNvPr>
          <p:cNvPicPr>
            <a:picLocks noChangeAspect="1"/>
          </p:cNvPicPr>
          <p:nvPr/>
        </p:nvPicPr>
        <p:blipFill>
          <a:blip r:embed="rId5"/>
          <a:stretch>
            <a:fillRect/>
          </a:stretch>
        </p:blipFill>
        <p:spPr>
          <a:xfrm>
            <a:off x="7854062" y="3208872"/>
            <a:ext cx="2918713" cy="2751058"/>
          </a:xfrm>
          <a:prstGeom prst="rect">
            <a:avLst/>
          </a:prstGeom>
        </p:spPr>
      </p:pic>
    </p:spTree>
    <p:extLst>
      <p:ext uri="{BB962C8B-B14F-4D97-AF65-F5344CB8AC3E}">
        <p14:creationId xmlns:p14="http://schemas.microsoft.com/office/powerpoint/2010/main" val="2346325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Variaciones de DevOps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1690948138"/>
              </p:ext>
            </p:extLst>
          </p:nvPr>
        </p:nvGraphicFramePr>
        <p:xfrm>
          <a:off x="1530879" y="1509748"/>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n-US" dirty="0" err="1"/>
                        <a:t>Comandos</a:t>
                      </a:r>
                      <a:r>
                        <a:rPr lang="en-US" dirty="0"/>
                        <a:t> de </a:t>
                      </a:r>
                      <a:r>
                        <a:rPr lang="en-US" dirty="0" err="1"/>
                        <a:t>privilegios</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3998420257"/>
                  </a:ext>
                </a:extLst>
              </a:tr>
              <a:tr h="370840">
                <a:tc>
                  <a:txBody>
                    <a:bodyPr/>
                    <a:lstStyle/>
                    <a:p>
                      <a:r>
                        <a:rPr lang="en-US" dirty="0" err="1"/>
                        <a:t>Chmod</a:t>
                      </a:r>
                      <a:r>
                        <a:rPr lang="en-US" dirty="0"/>
                        <a:t> (+r) (664)</a:t>
                      </a:r>
                      <a:endParaRPr lang="es-ES" dirty="0"/>
                    </a:p>
                  </a:txBody>
                  <a:tcPr/>
                </a:tc>
                <a:tc>
                  <a:txBody>
                    <a:bodyPr/>
                    <a:lstStyle/>
                    <a:p>
                      <a:r>
                        <a:rPr lang="en-US" dirty="0"/>
                        <a:t>Cambia </a:t>
                      </a:r>
                      <a:r>
                        <a:rPr lang="en-US" dirty="0" err="1"/>
                        <a:t>permisos</a:t>
                      </a:r>
                      <a:r>
                        <a:rPr lang="en-US" dirty="0"/>
                        <a:t> de archive</a:t>
                      </a:r>
                      <a:endParaRPr lang="es-ES" dirty="0"/>
                    </a:p>
                  </a:txBody>
                  <a:tcPr/>
                </a:tc>
                <a:extLst>
                  <a:ext uri="{0D108BD9-81ED-4DB2-BD59-A6C34878D82A}">
                    <a16:rowId xmlns:a16="http://schemas.microsoft.com/office/drawing/2014/main" val="818713497"/>
                  </a:ext>
                </a:extLst>
              </a:tr>
              <a:tr h="370840">
                <a:tc>
                  <a:txBody>
                    <a:bodyPr/>
                    <a:lstStyle/>
                    <a:p>
                      <a:r>
                        <a:rPr lang="en-US" dirty="0" err="1"/>
                        <a:t>Chown</a:t>
                      </a:r>
                      <a:endParaRPr lang="es-ES" dirty="0"/>
                    </a:p>
                  </a:txBody>
                  <a:tcPr/>
                </a:tc>
                <a:tc>
                  <a:txBody>
                    <a:bodyPr/>
                    <a:lstStyle/>
                    <a:p>
                      <a:r>
                        <a:rPr lang="en-US" dirty="0"/>
                        <a:t>Cambia owner del archive</a:t>
                      </a:r>
                      <a:endParaRPr lang="es-ES" dirty="0"/>
                    </a:p>
                  </a:txBody>
                  <a:tcPr/>
                </a:tc>
                <a:extLst>
                  <a:ext uri="{0D108BD9-81ED-4DB2-BD59-A6C34878D82A}">
                    <a16:rowId xmlns:a16="http://schemas.microsoft.com/office/drawing/2014/main" val="3614709231"/>
                  </a:ext>
                </a:extLst>
              </a:tr>
              <a:tr h="370840">
                <a:tc>
                  <a:txBody>
                    <a:bodyPr/>
                    <a:lstStyle/>
                    <a:p>
                      <a:r>
                        <a:rPr lang="en-US" dirty="0" err="1"/>
                        <a:t>Chgrp</a:t>
                      </a:r>
                      <a:endParaRPr lang="es-ES" dirty="0"/>
                    </a:p>
                  </a:txBody>
                  <a:tcPr/>
                </a:tc>
                <a:tc>
                  <a:txBody>
                    <a:bodyPr/>
                    <a:lstStyle/>
                    <a:p>
                      <a:r>
                        <a:rPr lang="en-US" dirty="0"/>
                        <a:t>Cambia </a:t>
                      </a:r>
                      <a:r>
                        <a:rPr lang="en-US" dirty="0" err="1"/>
                        <a:t>permisos</a:t>
                      </a:r>
                      <a:r>
                        <a:rPr lang="en-US" dirty="0"/>
                        <a:t> de </a:t>
                      </a:r>
                      <a:r>
                        <a:rPr lang="en-US" dirty="0" err="1"/>
                        <a:t>grupo</a:t>
                      </a:r>
                      <a:endParaRPr lang="es-ES" dirty="0"/>
                    </a:p>
                  </a:txBody>
                  <a:tcPr/>
                </a:tc>
                <a:extLst>
                  <a:ext uri="{0D108BD9-81ED-4DB2-BD59-A6C34878D82A}">
                    <a16:rowId xmlns:a16="http://schemas.microsoft.com/office/drawing/2014/main" val="1501198910"/>
                  </a:ext>
                </a:extLst>
              </a:tr>
              <a:tr h="370840">
                <a:tc>
                  <a:txBody>
                    <a:bodyPr/>
                    <a:lstStyle/>
                    <a:p>
                      <a:r>
                        <a:rPr lang="en-US" dirty="0" err="1"/>
                        <a:t>Adduser</a:t>
                      </a:r>
                      <a:endParaRPr lang="es-ES" dirty="0"/>
                    </a:p>
                  </a:txBody>
                  <a:tcPr/>
                </a:tc>
                <a:tc>
                  <a:txBody>
                    <a:bodyPr/>
                    <a:lstStyle/>
                    <a:p>
                      <a:r>
                        <a:rPr lang="en-US" dirty="0" err="1"/>
                        <a:t>Crea</a:t>
                      </a:r>
                      <a:r>
                        <a:rPr lang="en-US" dirty="0"/>
                        <a:t> un </a:t>
                      </a:r>
                      <a:r>
                        <a:rPr lang="en-US" dirty="0" err="1"/>
                        <a:t>usuario</a:t>
                      </a:r>
                      <a:r>
                        <a:rPr lang="en-US" dirty="0"/>
                        <a:t> </a:t>
                      </a:r>
                      <a:r>
                        <a:rPr lang="en-US" dirty="0" err="1"/>
                        <a:t>básico</a:t>
                      </a:r>
                      <a:endParaRPr lang="es-ES" dirty="0"/>
                    </a:p>
                  </a:txBody>
                  <a:tcPr/>
                </a:tc>
                <a:extLst>
                  <a:ext uri="{0D108BD9-81ED-4DB2-BD59-A6C34878D82A}">
                    <a16:rowId xmlns:a16="http://schemas.microsoft.com/office/drawing/2014/main" val="2492657851"/>
                  </a:ext>
                </a:extLst>
              </a:tr>
              <a:tr h="370840">
                <a:tc>
                  <a:txBody>
                    <a:bodyPr/>
                    <a:lstStyle/>
                    <a:p>
                      <a:r>
                        <a:rPr lang="en-US" dirty="0" err="1"/>
                        <a:t>Deluser</a:t>
                      </a:r>
                      <a:endParaRPr lang="es-ES" dirty="0"/>
                    </a:p>
                  </a:txBody>
                  <a:tcPr/>
                </a:tc>
                <a:tc>
                  <a:txBody>
                    <a:bodyPr/>
                    <a:lstStyle/>
                    <a:p>
                      <a:r>
                        <a:rPr lang="en-US" dirty="0" err="1"/>
                        <a:t>Elimina</a:t>
                      </a:r>
                      <a:r>
                        <a:rPr lang="en-US" dirty="0"/>
                        <a:t> </a:t>
                      </a:r>
                      <a:r>
                        <a:rPr lang="en-US" dirty="0" err="1"/>
                        <a:t>usuario</a:t>
                      </a:r>
                      <a:endParaRPr lang="es-ES" dirty="0"/>
                    </a:p>
                  </a:txBody>
                  <a:tcPr/>
                </a:tc>
                <a:extLst>
                  <a:ext uri="{0D108BD9-81ED-4DB2-BD59-A6C34878D82A}">
                    <a16:rowId xmlns:a16="http://schemas.microsoft.com/office/drawing/2014/main" val="1153353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Passwd</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Asigna</a:t>
                      </a:r>
                      <a:r>
                        <a:rPr lang="en-US" dirty="0"/>
                        <a:t> </a:t>
                      </a:r>
                      <a:r>
                        <a:rPr lang="en-US" dirty="0" err="1"/>
                        <a:t>contraseña</a:t>
                      </a:r>
                      <a:endParaRPr lang="es-ES" dirty="0"/>
                    </a:p>
                  </a:txBody>
                  <a:tcPr/>
                </a:tc>
                <a:extLst>
                  <a:ext uri="{0D108BD9-81ED-4DB2-BD59-A6C34878D82A}">
                    <a16:rowId xmlns:a16="http://schemas.microsoft.com/office/drawing/2014/main" val="2172276740"/>
                  </a:ext>
                </a:extLst>
              </a:tr>
            </a:tbl>
          </a:graphicData>
        </a:graphic>
      </p:graphicFrame>
      <p:graphicFrame>
        <p:nvGraphicFramePr>
          <p:cNvPr id="2" name="Tabla 3">
            <a:extLst>
              <a:ext uri="{FF2B5EF4-FFF2-40B4-BE49-F238E27FC236}">
                <a16:creationId xmlns:a16="http://schemas.microsoft.com/office/drawing/2014/main" id="{74B4F96D-3E53-C7F1-C09F-DD3623613919}"/>
              </a:ext>
            </a:extLst>
          </p:cNvPr>
          <p:cNvGraphicFramePr>
            <a:graphicFrameLocks noGrp="1"/>
          </p:cNvGraphicFramePr>
          <p:nvPr>
            <p:extLst>
              <p:ext uri="{D42A27DB-BD31-4B8C-83A1-F6EECF244321}">
                <p14:modId xmlns:p14="http://schemas.microsoft.com/office/powerpoint/2010/main" val="2079782134"/>
              </p:ext>
            </p:extLst>
          </p:nvPr>
        </p:nvGraphicFramePr>
        <p:xfrm>
          <a:off x="1534215" y="4477571"/>
          <a:ext cx="8128000" cy="11125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173604124"/>
                    </a:ext>
                  </a:extLst>
                </a:gridCol>
                <a:gridCol w="4064000">
                  <a:extLst>
                    <a:ext uri="{9D8B030D-6E8A-4147-A177-3AD203B41FA5}">
                      <a16:colId xmlns:a16="http://schemas.microsoft.com/office/drawing/2014/main" val="2530445238"/>
                    </a:ext>
                  </a:extLst>
                </a:gridCol>
              </a:tblGrid>
              <a:tr h="370840">
                <a:tc>
                  <a:txBody>
                    <a:bodyPr/>
                    <a:lstStyle/>
                    <a:p>
                      <a:r>
                        <a:rPr lang="en-US" dirty="0" err="1"/>
                        <a:t>Comandos</a:t>
                      </a:r>
                      <a:r>
                        <a:rPr lang="en-US" dirty="0"/>
                        <a:t> </a:t>
                      </a:r>
                      <a:r>
                        <a:rPr lang="en-US" dirty="0" err="1"/>
                        <a:t>comprobar</a:t>
                      </a:r>
                      <a:r>
                        <a:rPr lang="en-US" dirty="0"/>
                        <a:t> </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9729659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/passwd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en</a:t>
                      </a:r>
                      <a:r>
                        <a:rPr lang="en-US" dirty="0"/>
                        <a:t> </a:t>
                      </a:r>
                      <a:r>
                        <a:rPr lang="en-US" dirty="0" err="1"/>
                        <a:t>el</a:t>
                      </a:r>
                      <a:r>
                        <a:rPr lang="en-US" dirty="0"/>
                        <a:t> </a:t>
                      </a:r>
                      <a:r>
                        <a:rPr lang="en-US" dirty="0" err="1"/>
                        <a:t>fichero</a:t>
                      </a:r>
                      <a:r>
                        <a:rPr lang="en-US" dirty="0"/>
                        <a:t> de </a:t>
                      </a:r>
                      <a:r>
                        <a:rPr lang="en-US" dirty="0" err="1"/>
                        <a:t>contraseñas</a:t>
                      </a:r>
                      <a:r>
                        <a:rPr lang="en-US" dirty="0"/>
                        <a:t> </a:t>
                      </a:r>
                      <a:r>
                        <a:rPr lang="en-US" dirty="0" err="1"/>
                        <a:t>el</a:t>
                      </a:r>
                      <a:r>
                        <a:rPr lang="en-US" dirty="0"/>
                        <a:t> user</a:t>
                      </a:r>
                      <a:endParaRPr lang="es-ES" dirty="0"/>
                    </a:p>
                  </a:txBody>
                  <a:tcPr/>
                </a:tc>
                <a:extLst>
                  <a:ext uri="{0D108BD9-81ED-4DB2-BD59-A6C34878D82A}">
                    <a16:rowId xmlns:a16="http://schemas.microsoft.com/office/drawing/2014/main" val="122937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/group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el</a:t>
                      </a:r>
                      <a:r>
                        <a:rPr lang="en-US" dirty="0"/>
                        <a:t> </a:t>
                      </a:r>
                      <a:r>
                        <a:rPr lang="en-US" dirty="0" err="1"/>
                        <a:t>grupo</a:t>
                      </a:r>
                      <a:r>
                        <a:rPr lang="en-US" dirty="0"/>
                        <a:t> del user</a:t>
                      </a:r>
                      <a:endParaRPr lang="es-ES" dirty="0"/>
                    </a:p>
                  </a:txBody>
                  <a:tcPr/>
                </a:tc>
                <a:extLst>
                  <a:ext uri="{0D108BD9-81ED-4DB2-BD59-A6C34878D82A}">
                    <a16:rowId xmlns:a16="http://schemas.microsoft.com/office/drawing/2014/main" val="4150160625"/>
                  </a:ext>
                </a:extLst>
              </a:tr>
            </a:tbl>
          </a:graphicData>
        </a:graphic>
      </p:graphicFrame>
    </p:spTree>
    <p:extLst>
      <p:ext uri="{BB962C8B-B14F-4D97-AF65-F5344CB8AC3E}">
        <p14:creationId xmlns:p14="http://schemas.microsoft.com/office/powerpoint/2010/main" val="3645484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nuevo usuario, cambiar su contraseña y probar sus permisos asignados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60257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proceso es una instancia de un programa en ejecución. Cada proceso que se inicia es referenciado con su ID de proceso (PID), que es siempre un entero positivo entre 0 y 65535. Prácticamente todo lo que se está ejecutando en el sistema en cualquier momento es un proceso, incluyendo el </a:t>
            </a:r>
            <a:r>
              <a:rPr lang="es-ES" dirty="0" err="1">
                <a:latin typeface="Roboto" panose="02000000000000000000" pitchFamily="2" charset="0"/>
                <a:ea typeface="Roboto" panose="02000000000000000000" pitchFamily="2" charset="0"/>
              </a:rPr>
              <a:t>shell</a:t>
            </a:r>
            <a:r>
              <a:rPr lang="es-ES" dirty="0">
                <a:latin typeface="Roboto" panose="02000000000000000000" pitchFamily="2" charset="0"/>
                <a:ea typeface="Roboto" panose="02000000000000000000" pitchFamily="2" charset="0"/>
              </a:rPr>
              <a:t>, el ambiente gráfico, el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de protocolos de la red, etc.</a:t>
            </a:r>
          </a:p>
          <a:p>
            <a:r>
              <a:rPr lang="es-ES" dirty="0">
                <a:latin typeface="Roboto" panose="02000000000000000000" pitchFamily="2" charset="0"/>
                <a:ea typeface="Roboto" panose="02000000000000000000" pitchFamily="2" charset="0"/>
              </a:rPr>
              <a:t>Un proceso puede tener procesos hijos que son creados por él para realizar otras tareas. Los hijos de un proceso comienzan siendo copias exactas del proceso padre. De esta manera el proceso principal (proceso padre), comparte con sus hijos los recursos del sistema que este consumiendo, sus atributos de seguridad (tales como su propietario y permisos de archivos así como roles y semaforización. </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pic>
        <p:nvPicPr>
          <p:cNvPr id="6146" name="Picture 2" descr="linux - how does a process group have process id? - Unix &amp; Linux Stack  Exchange">
            <a:extLst>
              <a:ext uri="{FF2B5EF4-FFF2-40B4-BE49-F238E27FC236}">
                <a16:creationId xmlns:a16="http://schemas.microsoft.com/office/drawing/2014/main" id="{91F13015-6747-5916-A32C-745D5ECE5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839" y="3763377"/>
            <a:ext cx="4710864" cy="287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03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697737181"/>
              </p:ext>
            </p:extLst>
          </p:nvPr>
        </p:nvGraphicFramePr>
        <p:xfrm>
          <a:off x="2032000" y="1259840"/>
          <a:ext cx="8128000" cy="14681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a:t>Ps</a:t>
                      </a:r>
                    </a:p>
                  </a:txBody>
                  <a:tcPr/>
                </a:tc>
                <a:tc>
                  <a:txBody>
                    <a:bodyPr/>
                    <a:lstStyle/>
                    <a:p>
                      <a:r>
                        <a:rPr lang="es-ES" dirty="0"/>
                        <a:t>Lista de procesos</a:t>
                      </a:r>
                    </a:p>
                  </a:txBody>
                  <a:tcPr/>
                </a:tc>
                <a:extLst>
                  <a:ext uri="{0D108BD9-81ED-4DB2-BD59-A6C34878D82A}">
                    <a16:rowId xmlns:a16="http://schemas.microsoft.com/office/drawing/2014/main" val="383438592"/>
                  </a:ext>
                </a:extLst>
              </a:tr>
              <a:tr h="350787">
                <a:tc>
                  <a:txBody>
                    <a:bodyPr/>
                    <a:lstStyle/>
                    <a:p>
                      <a:r>
                        <a:rPr lang="en-US" dirty="0"/>
                        <a:t>K</a:t>
                      </a:r>
                      <a:r>
                        <a:rPr lang="es-ES" dirty="0" err="1"/>
                        <a:t>ill</a:t>
                      </a:r>
                      <a:endParaRPr lang="es-ES" dirty="0"/>
                    </a:p>
                  </a:txBody>
                  <a:tcPr/>
                </a:tc>
                <a:tc>
                  <a:txBody>
                    <a:bodyPr/>
                    <a:lstStyle/>
                    <a:p>
                      <a:r>
                        <a:rPr lang="en-US" dirty="0"/>
                        <a:t>M</a:t>
                      </a:r>
                      <a:r>
                        <a:rPr lang="es-ES" dirty="0"/>
                        <a:t>anda una señal al proceso</a:t>
                      </a:r>
                    </a:p>
                  </a:txBody>
                  <a:tcPr/>
                </a:tc>
                <a:extLst>
                  <a:ext uri="{0D108BD9-81ED-4DB2-BD59-A6C34878D82A}">
                    <a16:rowId xmlns:a16="http://schemas.microsoft.com/office/drawing/2014/main" val="818713497"/>
                  </a:ext>
                </a:extLst>
              </a:tr>
              <a:tr h="370840">
                <a:tc>
                  <a:txBody>
                    <a:bodyPr/>
                    <a:lstStyle/>
                    <a:p>
                      <a:r>
                        <a:rPr lang="es-ES" dirty="0" err="1"/>
                        <a:t>Nice</a:t>
                      </a:r>
                      <a:endParaRPr lang="es-ES" dirty="0"/>
                    </a:p>
                  </a:txBody>
                  <a:tcPr/>
                </a:tc>
                <a:tc>
                  <a:txBody>
                    <a:bodyPr/>
                    <a:lstStyle/>
                    <a:p>
                      <a:r>
                        <a:rPr lang="en-US" dirty="0"/>
                        <a:t>C</a:t>
                      </a:r>
                      <a:r>
                        <a:rPr lang="es-ES" dirty="0"/>
                        <a:t>ambia prioridad de un proceso</a:t>
                      </a:r>
                    </a:p>
                  </a:txBody>
                  <a:tcPr/>
                </a:tc>
                <a:extLst>
                  <a:ext uri="{0D108BD9-81ED-4DB2-BD59-A6C34878D82A}">
                    <a16:rowId xmlns:a16="http://schemas.microsoft.com/office/drawing/2014/main" val="3614709231"/>
                  </a:ext>
                </a:extLst>
              </a:tr>
            </a:tbl>
          </a:graphicData>
        </a:graphic>
      </p:graphicFrame>
      <p:graphicFrame>
        <p:nvGraphicFramePr>
          <p:cNvPr id="2" name="Tabla 3">
            <a:extLst>
              <a:ext uri="{FF2B5EF4-FFF2-40B4-BE49-F238E27FC236}">
                <a16:creationId xmlns:a16="http://schemas.microsoft.com/office/drawing/2014/main" id="{6AD6560C-1323-91B2-8938-77618A5AB6EA}"/>
              </a:ext>
            </a:extLst>
          </p:cNvPr>
          <p:cNvGraphicFramePr>
            <a:graphicFrameLocks noGrp="1"/>
          </p:cNvGraphicFramePr>
          <p:nvPr>
            <p:extLst>
              <p:ext uri="{D42A27DB-BD31-4B8C-83A1-F6EECF244321}">
                <p14:modId xmlns:p14="http://schemas.microsoft.com/office/powerpoint/2010/main" val="3475171580"/>
              </p:ext>
            </p:extLst>
          </p:nvPr>
        </p:nvGraphicFramePr>
        <p:xfrm>
          <a:off x="2032000" y="3297793"/>
          <a:ext cx="8127999" cy="303276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4167578569"/>
                    </a:ext>
                  </a:extLst>
                </a:gridCol>
                <a:gridCol w="577919">
                  <a:extLst>
                    <a:ext uri="{9D8B030D-6E8A-4147-A177-3AD203B41FA5}">
                      <a16:colId xmlns:a16="http://schemas.microsoft.com/office/drawing/2014/main" val="2819298985"/>
                    </a:ext>
                  </a:extLst>
                </a:gridCol>
                <a:gridCol w="4840747">
                  <a:extLst>
                    <a:ext uri="{9D8B030D-6E8A-4147-A177-3AD203B41FA5}">
                      <a16:colId xmlns:a16="http://schemas.microsoft.com/office/drawing/2014/main" val="1558487508"/>
                    </a:ext>
                  </a:extLst>
                </a:gridCol>
              </a:tblGrid>
              <a:tr h="370840">
                <a:tc>
                  <a:txBody>
                    <a:bodyPr/>
                    <a:lstStyle/>
                    <a:p>
                      <a:r>
                        <a:rPr lang="es-ES" noProof="0" dirty="0"/>
                        <a:t>Nombre</a:t>
                      </a:r>
                    </a:p>
                  </a:txBody>
                  <a:tcPr/>
                </a:tc>
                <a:tc>
                  <a:txBody>
                    <a:bodyPr/>
                    <a:lstStyle/>
                    <a:p>
                      <a:r>
                        <a:rPr lang="en-US" dirty="0"/>
                        <a:t>ID</a:t>
                      </a:r>
                      <a:endParaRPr lang="es-ES" dirty="0"/>
                    </a:p>
                  </a:txBody>
                  <a:tcPr/>
                </a:tc>
                <a:tc>
                  <a:txBody>
                    <a:bodyPr/>
                    <a:lstStyle/>
                    <a:p>
                      <a:r>
                        <a:rPr lang="es-ES" noProof="0" dirty="0"/>
                        <a:t>Descripción</a:t>
                      </a:r>
                    </a:p>
                  </a:txBody>
                  <a:tcPr/>
                </a:tc>
                <a:extLst>
                  <a:ext uri="{0D108BD9-81ED-4DB2-BD59-A6C34878D82A}">
                    <a16:rowId xmlns:a16="http://schemas.microsoft.com/office/drawing/2014/main" val="3693911855"/>
                  </a:ext>
                </a:extLst>
              </a:tr>
              <a:tr h="370840">
                <a:tc>
                  <a:txBody>
                    <a:bodyPr/>
                    <a:lstStyle/>
                    <a:p>
                      <a:r>
                        <a:rPr lang="en-US" dirty="0"/>
                        <a:t>SIGINT</a:t>
                      </a:r>
                      <a:endParaRPr lang="es-ES" dirty="0"/>
                    </a:p>
                  </a:txBody>
                  <a:tcPr/>
                </a:tc>
                <a:tc>
                  <a:txBody>
                    <a:bodyPr/>
                    <a:lstStyle/>
                    <a:p>
                      <a:r>
                        <a:rPr lang="en-US" dirty="0"/>
                        <a:t>2</a:t>
                      </a:r>
                      <a:endParaRPr lang="es-ES" dirty="0"/>
                    </a:p>
                  </a:txBody>
                  <a:tcPr/>
                </a:tc>
                <a:tc>
                  <a:txBody>
                    <a:bodyPr/>
                    <a:lstStyle/>
                    <a:p>
                      <a:r>
                        <a:rPr lang="es-ES" noProof="0" dirty="0"/>
                        <a:t>Para el proceso y desaparece. También se envía con Control + C.</a:t>
                      </a:r>
                    </a:p>
                  </a:txBody>
                  <a:tcPr/>
                </a:tc>
                <a:extLst>
                  <a:ext uri="{0D108BD9-81ED-4DB2-BD59-A6C34878D82A}">
                    <a16:rowId xmlns:a16="http://schemas.microsoft.com/office/drawing/2014/main" val="613533548"/>
                  </a:ext>
                </a:extLst>
              </a:tr>
              <a:tr h="370840">
                <a:tc>
                  <a:txBody>
                    <a:bodyPr/>
                    <a:lstStyle/>
                    <a:p>
                      <a:r>
                        <a:rPr lang="en-US" dirty="0"/>
                        <a:t>SIGKILL</a:t>
                      </a:r>
                      <a:endParaRPr lang="es-ES" dirty="0"/>
                    </a:p>
                  </a:txBody>
                  <a:tcPr/>
                </a:tc>
                <a:tc>
                  <a:txBody>
                    <a:bodyPr/>
                    <a:lstStyle/>
                    <a:p>
                      <a:r>
                        <a:rPr lang="en-US" dirty="0"/>
                        <a:t>9</a:t>
                      </a:r>
                      <a:endParaRPr lang="es-ES" dirty="0"/>
                    </a:p>
                  </a:txBody>
                  <a:tcPr/>
                </a:tc>
                <a:tc>
                  <a:txBody>
                    <a:bodyPr/>
                    <a:lstStyle/>
                    <a:p>
                      <a:r>
                        <a:rPr lang="es-ES" noProof="0" dirty="0"/>
                        <a:t>Mata un proceso incondicionalmente y en el acto.</a:t>
                      </a:r>
                    </a:p>
                  </a:txBody>
                  <a:tcPr/>
                </a:tc>
                <a:extLst>
                  <a:ext uri="{0D108BD9-81ED-4DB2-BD59-A6C34878D82A}">
                    <a16:rowId xmlns:a16="http://schemas.microsoft.com/office/drawing/2014/main" val="1695546190"/>
                  </a:ext>
                </a:extLst>
              </a:tr>
              <a:tr h="370840">
                <a:tc>
                  <a:txBody>
                    <a:bodyPr/>
                    <a:lstStyle/>
                    <a:p>
                      <a:r>
                        <a:rPr lang="en-US" dirty="0"/>
                        <a:t>SIGTERM</a:t>
                      </a:r>
                      <a:endParaRPr lang="es-ES" dirty="0"/>
                    </a:p>
                  </a:txBody>
                  <a:tcPr/>
                </a:tc>
                <a:tc>
                  <a:txBody>
                    <a:bodyPr/>
                    <a:lstStyle/>
                    <a:p>
                      <a:r>
                        <a:rPr lang="en-US" dirty="0"/>
                        <a:t>15</a:t>
                      </a:r>
                      <a:endParaRPr lang="es-ES" dirty="0"/>
                    </a:p>
                  </a:txBody>
                  <a:tcPr/>
                </a:tc>
                <a:tc>
                  <a:txBody>
                    <a:bodyPr/>
                    <a:lstStyle/>
                    <a:p>
                      <a:r>
                        <a:rPr lang="es-ES" noProof="0" dirty="0"/>
                        <a:t>Termina o mata un proceso de forma controlada.</a:t>
                      </a:r>
                    </a:p>
                  </a:txBody>
                  <a:tcPr/>
                </a:tc>
                <a:extLst>
                  <a:ext uri="{0D108BD9-81ED-4DB2-BD59-A6C34878D82A}">
                    <a16:rowId xmlns:a16="http://schemas.microsoft.com/office/drawing/2014/main" val="3685530343"/>
                  </a:ext>
                </a:extLst>
              </a:tr>
              <a:tr h="370840">
                <a:tc>
                  <a:txBody>
                    <a:bodyPr/>
                    <a:lstStyle/>
                    <a:p>
                      <a:r>
                        <a:rPr lang="en-US" dirty="0"/>
                        <a:t>SIGCONT</a:t>
                      </a:r>
                      <a:endParaRPr lang="es-ES" dirty="0"/>
                    </a:p>
                  </a:txBody>
                  <a:tcPr/>
                </a:tc>
                <a:tc>
                  <a:txBody>
                    <a:bodyPr/>
                    <a:lstStyle/>
                    <a:p>
                      <a:r>
                        <a:rPr lang="en-US" dirty="0"/>
                        <a:t>18</a:t>
                      </a:r>
                      <a:endParaRPr lang="es-ES" dirty="0"/>
                    </a:p>
                  </a:txBody>
                  <a:tcPr/>
                </a:tc>
                <a:tc>
                  <a:txBody>
                    <a:bodyPr/>
                    <a:lstStyle/>
                    <a:p>
                      <a:r>
                        <a:rPr lang="es-ES" noProof="0" dirty="0"/>
                        <a:t>Continuar. Cuando un proceso detenido recibe esta señal continua su ejecución.</a:t>
                      </a:r>
                    </a:p>
                  </a:txBody>
                  <a:tcPr/>
                </a:tc>
                <a:extLst>
                  <a:ext uri="{0D108BD9-81ED-4DB2-BD59-A6C34878D82A}">
                    <a16:rowId xmlns:a16="http://schemas.microsoft.com/office/drawing/2014/main" val="626244783"/>
                  </a:ext>
                </a:extLst>
              </a:tr>
              <a:tr h="370840">
                <a:tc>
                  <a:txBody>
                    <a:bodyPr/>
                    <a:lstStyle/>
                    <a:p>
                      <a:r>
                        <a:rPr lang="en-US" dirty="0"/>
                        <a:t>SIGSTOP</a:t>
                      </a:r>
                      <a:endParaRPr lang="es-ES" dirty="0"/>
                    </a:p>
                  </a:txBody>
                  <a:tcPr/>
                </a:tc>
                <a:tc>
                  <a:txBody>
                    <a:bodyPr/>
                    <a:lstStyle/>
                    <a:p>
                      <a:r>
                        <a:rPr lang="en-US" dirty="0"/>
                        <a:t>19</a:t>
                      </a:r>
                      <a:endParaRPr lang="es-ES" dirty="0"/>
                    </a:p>
                  </a:txBody>
                  <a:tcPr/>
                </a:tc>
                <a:tc>
                  <a:txBody>
                    <a:bodyPr/>
                    <a:lstStyle/>
                    <a:p>
                      <a:r>
                        <a:rPr lang="es-ES" noProof="0" dirty="0"/>
                        <a:t>Para el proceso pero se queda preparado para continuar. También se envía con Control + Z.</a:t>
                      </a:r>
                    </a:p>
                  </a:txBody>
                  <a:tcPr/>
                </a:tc>
                <a:extLst>
                  <a:ext uri="{0D108BD9-81ED-4DB2-BD59-A6C34878D82A}">
                    <a16:rowId xmlns:a16="http://schemas.microsoft.com/office/drawing/2014/main" val="1230880024"/>
                  </a:ext>
                </a:extLst>
              </a:tr>
            </a:tbl>
          </a:graphicData>
        </a:graphic>
      </p:graphicFrame>
    </p:spTree>
    <p:extLst>
      <p:ext uri="{BB962C8B-B14F-4D97-AF65-F5344CB8AC3E}">
        <p14:creationId xmlns:p14="http://schemas.microsoft.com/office/powerpoint/2010/main" val="2629501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procesos del sistema y mandar alguna señal a algún proceso. (usamos </a:t>
            </a:r>
            <a:r>
              <a:rPr lang="es-ES" dirty="0" err="1">
                <a:latin typeface="Roboto" panose="02000000000000000000" pitchFamily="2" charset="0"/>
                <a:ea typeface="Roboto" panose="02000000000000000000" pitchFamily="2" charset="0"/>
              </a:rPr>
              <a:t>sleep</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949625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08BDB70B-3CEC-4368-8297-3A8C18ED323F}"/>
              </a:ext>
            </a:extLst>
          </p:cNvPr>
          <p:cNvSpPr txBox="1">
            <a:spLocks/>
          </p:cNvSpPr>
          <p:nvPr/>
        </p:nvSpPr>
        <p:spPr>
          <a:xfrm>
            <a:off x="266316" y="224178"/>
            <a:ext cx="5593308"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1" name="Rectángulo 10">
            <a:extLst>
              <a:ext uri="{FF2B5EF4-FFF2-40B4-BE49-F238E27FC236}">
                <a16:creationId xmlns:a16="http://schemas.microsoft.com/office/drawing/2014/main" id="{104041E3-B0B7-45A4-A88D-D02D139E4C4F}"/>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Comprender los conceptos fundamentales de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utilizar Linux con soltura, scripting, manejo de permisos y procesos.</a:t>
            </a:r>
            <a:endParaRPr lang="es-ES"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Conocer los distintos tipos de 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Aprender a usar herramientas básicas de contenedores como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Poder desplegar varios contenedores simultáneos usando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a:t>
            </a:r>
          </a:p>
          <a:p>
            <a:pPr marL="285750" indent="-285750">
              <a:lnSpc>
                <a:spcPct val="150000"/>
              </a:lnSpc>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82996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397031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script es una secuencia de comandos que se utiliza para manipular, personalizar y automatizar las acciones de un sistema existente. Normalmente, almacenadas en un archivo de texto que deben ser interpretados línea a línea en tiempo real para su ejecución, se distinguen de los programas, pues deben ser convertidos a un archivo binario ejecutable para que funcionen.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Si creamos un archivo con #! /</a:t>
            </a:r>
            <a:r>
              <a:rPr lang="es-ES" dirty="0" err="1">
                <a:latin typeface="Roboto" panose="02000000000000000000" pitchFamily="2" charset="0"/>
                <a:ea typeface="Roboto" panose="02000000000000000000" pitchFamily="2" charset="0"/>
              </a:rPr>
              <a:t>bin</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bash</a:t>
            </a:r>
            <a:r>
              <a:rPr lang="es-ES" dirty="0">
                <a:latin typeface="Roboto" panose="02000000000000000000" pitchFamily="2" charset="0"/>
                <a:ea typeface="Roboto" panose="02000000000000000000" pitchFamily="2" charset="0"/>
              </a:rPr>
              <a:t> al comienzo y lo ejecutamos con ./ Linux lo tratará como un script del sistema.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Scripting</a:t>
            </a:r>
          </a:p>
        </p:txBody>
      </p:sp>
      <p:pic>
        <p:nvPicPr>
          <p:cNvPr id="2" name="Imagen 1">
            <a:extLst>
              <a:ext uri="{FF2B5EF4-FFF2-40B4-BE49-F238E27FC236}">
                <a16:creationId xmlns:a16="http://schemas.microsoft.com/office/drawing/2014/main" id="{9AC26352-6D06-CA86-4C2D-299433BD404B}"/>
              </a:ext>
            </a:extLst>
          </p:cNvPr>
          <p:cNvPicPr>
            <a:picLocks noChangeAspect="1"/>
          </p:cNvPicPr>
          <p:nvPr/>
        </p:nvPicPr>
        <p:blipFill>
          <a:blip r:embed="rId4"/>
          <a:stretch>
            <a:fillRect/>
          </a:stretch>
        </p:blipFill>
        <p:spPr>
          <a:xfrm>
            <a:off x="3745025" y="2943237"/>
            <a:ext cx="4701947" cy="830652"/>
          </a:xfrm>
          <a:prstGeom prst="rect">
            <a:avLst/>
          </a:prstGeom>
        </p:spPr>
      </p:pic>
      <p:pic>
        <p:nvPicPr>
          <p:cNvPr id="3" name="Picture 3" descr="SH File Extension | Associated Programs | Free Online Tools - FileProInfo">
            <a:extLst>
              <a:ext uri="{FF2B5EF4-FFF2-40B4-BE49-F238E27FC236}">
                <a16:creationId xmlns:a16="http://schemas.microsoft.com/office/drawing/2014/main" id="{519EAF8C-47B0-7AB3-C2D2-1A5C055B2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463" y="4751080"/>
            <a:ext cx="1315070" cy="142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62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 script llamado “script.sh” que cree una carpeta con nombre “carpeta”, cree un archivo de texto dentro de esta con nombre “notas.txt” y escriba en su interior vuestro nombre y apellidos.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88237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1. Ejecutamos script anterior.</a:t>
            </a:r>
          </a:p>
          <a:p>
            <a:r>
              <a:rPr lang="es-ES" dirty="0">
                <a:latin typeface="Roboto" panose="02000000000000000000" pitchFamily="2" charset="0"/>
                <a:ea typeface="Roboto" panose="02000000000000000000" pitchFamily="2" charset="0"/>
              </a:rPr>
              <a:t>2. Cambiamos permisos a 666. Y volvemos a ejecutar ¿Qué ha ocurrido?</a:t>
            </a:r>
          </a:p>
          <a:p>
            <a:r>
              <a:rPr lang="es-ES" dirty="0">
                <a:latin typeface="Roboto" panose="02000000000000000000" pitchFamily="2" charset="0"/>
                <a:ea typeface="Roboto" panose="02000000000000000000" pitchFamily="2" charset="0"/>
              </a:rPr>
              <a:t>3. Cambiamos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o Nano su interior. (Por ejemplo, ponemos nuestra comida favorita)</a:t>
            </a:r>
          </a:p>
          <a:p>
            <a:r>
              <a:rPr lang="es-ES" dirty="0">
                <a:latin typeface="Roboto" panose="02000000000000000000" pitchFamily="2" charset="0"/>
                <a:ea typeface="Roboto" panose="02000000000000000000" pitchFamily="2" charset="0"/>
              </a:rPr>
              <a:t>4. Cambiamos permisos a 555. Volvemos a editar ¿Qué ha ocurrido?</a:t>
            </a:r>
          </a:p>
          <a:p>
            <a:r>
              <a:rPr lang="es-ES" dirty="0">
                <a:latin typeface="Roboto" panose="02000000000000000000" pitchFamily="2" charset="0"/>
                <a:ea typeface="Roboto" panose="02000000000000000000" pitchFamily="2" charset="0"/>
              </a:rPr>
              <a:t>5. Cambiamos a 111 y hacemos cat. Qué ha ocurrido?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41539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passwords.txt con contraseñas inventadas (lo editamos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 (Estamos creando una copia de seguridad de un archivo en una carpeta sin permisos de escritura, para que nadie pueda modificarla)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39159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Linux también nos permite comprobar nuestra </a:t>
            </a:r>
            <a:r>
              <a:rPr lang="es-ES" dirty="0" err="1">
                <a:latin typeface="Roboto" panose="02000000000000000000" pitchFamily="2" charset="0"/>
                <a:ea typeface="Roboto" panose="02000000000000000000" pitchFamily="2" charset="0"/>
              </a:rPr>
              <a:t>Ip</a:t>
            </a:r>
            <a:r>
              <a:rPr lang="es-ES" dirty="0">
                <a:latin typeface="Roboto" panose="02000000000000000000" pitchFamily="2" charset="0"/>
                <a:ea typeface="Roboto" panose="02000000000000000000" pitchFamily="2" charset="0"/>
              </a:rPr>
              <a:t> y configuración de red, a parte, nos permite refinar y encontrar soluciones cuando hay problemas de conexión en nuestra red.</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Networking</a:t>
            </a:r>
            <a:r>
              <a:rPr lang="es-ES" sz="3200" b="1" dirty="0">
                <a:solidFill>
                  <a:schemeClr val="bg1"/>
                </a:solidFill>
                <a:latin typeface="Roboto" panose="02000000000000000000" pitchFamily="2" charset="0"/>
                <a:ea typeface="Roboto" panose="02000000000000000000" pitchFamily="2" charset="0"/>
                <a:cs typeface="Roboto"/>
                <a:sym typeface="Roboto"/>
              </a:rPr>
              <a:t> con Linux</a:t>
            </a:r>
          </a:p>
        </p:txBody>
      </p:sp>
      <p:graphicFrame>
        <p:nvGraphicFramePr>
          <p:cNvPr id="5" name="Tabla 6">
            <a:extLst>
              <a:ext uri="{FF2B5EF4-FFF2-40B4-BE49-F238E27FC236}">
                <a16:creationId xmlns:a16="http://schemas.microsoft.com/office/drawing/2014/main" id="{D218DFE1-7654-8960-8B5D-F096B7A468F6}"/>
              </a:ext>
            </a:extLst>
          </p:cNvPr>
          <p:cNvGraphicFramePr>
            <a:graphicFrameLocks noGrp="1"/>
          </p:cNvGraphicFramePr>
          <p:nvPr>
            <p:extLst>
              <p:ext uri="{D42A27DB-BD31-4B8C-83A1-F6EECF244321}">
                <p14:modId xmlns:p14="http://schemas.microsoft.com/office/powerpoint/2010/main" val="4037669543"/>
              </p:ext>
            </p:extLst>
          </p:nvPr>
        </p:nvGraphicFramePr>
        <p:xfrm>
          <a:off x="2032000" y="2607607"/>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850707778"/>
                    </a:ext>
                  </a:extLst>
                </a:gridCol>
                <a:gridCol w="4064000">
                  <a:extLst>
                    <a:ext uri="{9D8B030D-6E8A-4147-A177-3AD203B41FA5}">
                      <a16:colId xmlns:a16="http://schemas.microsoft.com/office/drawing/2014/main" val="2144236817"/>
                    </a:ext>
                  </a:extLst>
                </a:gridCol>
              </a:tblGrid>
              <a:tr h="370840">
                <a:tc>
                  <a:txBody>
                    <a:bodyPr/>
                    <a:lstStyle/>
                    <a:p>
                      <a:r>
                        <a:rPr lang="es-ES" noProof="0" dirty="0"/>
                        <a:t>Comando</a:t>
                      </a:r>
                    </a:p>
                  </a:txBody>
                  <a:tcPr/>
                </a:tc>
                <a:tc>
                  <a:txBody>
                    <a:bodyPr/>
                    <a:lstStyle/>
                    <a:p>
                      <a:r>
                        <a:rPr lang="es-ES" noProof="0" dirty="0"/>
                        <a:t>Función</a:t>
                      </a:r>
                    </a:p>
                  </a:txBody>
                  <a:tcPr/>
                </a:tc>
                <a:extLst>
                  <a:ext uri="{0D108BD9-81ED-4DB2-BD59-A6C34878D82A}">
                    <a16:rowId xmlns:a16="http://schemas.microsoft.com/office/drawing/2014/main" val="158662658"/>
                  </a:ext>
                </a:extLst>
              </a:tr>
              <a:tr h="370840">
                <a:tc>
                  <a:txBody>
                    <a:bodyPr/>
                    <a:lstStyle/>
                    <a:p>
                      <a:r>
                        <a:rPr lang="en-US" dirty="0"/>
                        <a:t>Ping</a:t>
                      </a:r>
                      <a:endParaRPr lang="es-ES" dirty="0"/>
                    </a:p>
                  </a:txBody>
                  <a:tcPr/>
                </a:tc>
                <a:tc>
                  <a:txBody>
                    <a:bodyPr/>
                    <a:lstStyle/>
                    <a:p>
                      <a:r>
                        <a:rPr lang="es-ES" noProof="0" dirty="0"/>
                        <a:t>Envía paquetes ping</a:t>
                      </a:r>
                    </a:p>
                  </a:txBody>
                  <a:tcPr/>
                </a:tc>
                <a:extLst>
                  <a:ext uri="{0D108BD9-81ED-4DB2-BD59-A6C34878D82A}">
                    <a16:rowId xmlns:a16="http://schemas.microsoft.com/office/drawing/2014/main" val="833653524"/>
                  </a:ext>
                </a:extLst>
              </a:tr>
              <a:tr h="370840">
                <a:tc>
                  <a:txBody>
                    <a:bodyPr/>
                    <a:lstStyle/>
                    <a:p>
                      <a:r>
                        <a:rPr lang="en-US" dirty="0"/>
                        <a:t>Curl</a:t>
                      </a:r>
                      <a:endParaRPr lang="es-ES" dirty="0"/>
                    </a:p>
                  </a:txBody>
                  <a:tcPr/>
                </a:tc>
                <a:tc>
                  <a:txBody>
                    <a:bodyPr/>
                    <a:lstStyle/>
                    <a:p>
                      <a:r>
                        <a:rPr lang="es-ES" noProof="0" dirty="0"/>
                        <a:t>Obtiene la información de la </a:t>
                      </a:r>
                      <a:r>
                        <a:rPr lang="es-ES" noProof="0" dirty="0" err="1"/>
                        <a:t>url</a:t>
                      </a:r>
                      <a:endParaRPr lang="es-ES" noProof="0" dirty="0"/>
                    </a:p>
                  </a:txBody>
                  <a:tcPr/>
                </a:tc>
                <a:extLst>
                  <a:ext uri="{0D108BD9-81ED-4DB2-BD59-A6C34878D82A}">
                    <a16:rowId xmlns:a16="http://schemas.microsoft.com/office/drawing/2014/main" val="32808473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Nslookup</a:t>
                      </a:r>
                    </a:p>
                  </a:txBody>
                  <a:tcPr/>
                </a:tc>
                <a:tc>
                  <a:txBody>
                    <a:bodyPr/>
                    <a:lstStyle/>
                    <a:p>
                      <a:r>
                        <a:rPr lang="es-ES" noProof="0" dirty="0"/>
                        <a:t>Comprueba la DNS de una IP y viceversa</a:t>
                      </a:r>
                    </a:p>
                  </a:txBody>
                  <a:tcPr/>
                </a:tc>
                <a:extLst>
                  <a:ext uri="{0D108BD9-81ED-4DB2-BD59-A6C34878D82A}">
                    <a16:rowId xmlns:a16="http://schemas.microsoft.com/office/drawing/2014/main" val="2590589578"/>
                  </a:ext>
                </a:extLst>
              </a:tr>
              <a:tr h="370840">
                <a:tc>
                  <a:txBody>
                    <a:bodyPr/>
                    <a:lstStyle/>
                    <a:p>
                      <a:r>
                        <a:rPr lang="en-US" dirty="0"/>
                        <a:t>Traceroute/</a:t>
                      </a:r>
                      <a:r>
                        <a:rPr lang="es-ES" noProof="0" dirty="0" err="1"/>
                        <a:t>tracepath</a:t>
                      </a:r>
                      <a:endParaRPr lang="es-ES" noProof="0" dirty="0"/>
                    </a:p>
                  </a:txBody>
                  <a:tcPr/>
                </a:tc>
                <a:tc>
                  <a:txBody>
                    <a:bodyPr/>
                    <a:lstStyle/>
                    <a:p>
                      <a:r>
                        <a:rPr lang="es-ES" noProof="0" dirty="0"/>
                        <a:t>Describe el camino de los paquetes</a:t>
                      </a:r>
                    </a:p>
                  </a:txBody>
                  <a:tcPr/>
                </a:tc>
                <a:extLst>
                  <a:ext uri="{0D108BD9-81ED-4DB2-BD59-A6C34878D82A}">
                    <a16:rowId xmlns:a16="http://schemas.microsoft.com/office/drawing/2014/main" val="1183906531"/>
                  </a:ext>
                </a:extLst>
              </a:tr>
              <a:tr h="370840">
                <a:tc>
                  <a:txBody>
                    <a:bodyPr/>
                    <a:lstStyle/>
                    <a:p>
                      <a:r>
                        <a:rPr lang="es-ES" noProof="0" dirty="0" err="1"/>
                        <a:t>Ifconfig</a:t>
                      </a:r>
                      <a:endParaRPr lang="es-ES" noProof="0" dirty="0"/>
                    </a:p>
                  </a:txBody>
                  <a:tcPr/>
                </a:tc>
                <a:tc>
                  <a:txBody>
                    <a:bodyPr/>
                    <a:lstStyle/>
                    <a:p>
                      <a:r>
                        <a:rPr lang="es-ES" noProof="0" dirty="0"/>
                        <a:t>Muestra tu IP y más detalles</a:t>
                      </a:r>
                    </a:p>
                  </a:txBody>
                  <a:tcPr/>
                </a:tc>
                <a:extLst>
                  <a:ext uri="{0D108BD9-81ED-4DB2-BD59-A6C34878D82A}">
                    <a16:rowId xmlns:a16="http://schemas.microsoft.com/office/drawing/2014/main" val="2394898525"/>
                  </a:ext>
                </a:extLst>
              </a:tr>
              <a:tr h="370840">
                <a:tc>
                  <a:txBody>
                    <a:bodyPr/>
                    <a:lstStyle/>
                    <a:p>
                      <a:r>
                        <a:rPr lang="en-US" dirty="0"/>
                        <a:t>Hostname</a:t>
                      </a:r>
                      <a:endParaRPr lang="es-ES" dirty="0"/>
                    </a:p>
                  </a:txBody>
                  <a:tcPr/>
                </a:tc>
                <a:tc>
                  <a:txBody>
                    <a:bodyPr/>
                    <a:lstStyle/>
                    <a:p>
                      <a:r>
                        <a:rPr lang="es-ES" noProof="0" dirty="0"/>
                        <a:t>Muestra nombre de máquina (DNS)</a:t>
                      </a:r>
                    </a:p>
                  </a:txBody>
                  <a:tcPr/>
                </a:tc>
                <a:extLst>
                  <a:ext uri="{0D108BD9-81ED-4DB2-BD59-A6C34878D82A}">
                    <a16:rowId xmlns:a16="http://schemas.microsoft.com/office/drawing/2014/main" val="4200437187"/>
                  </a:ext>
                </a:extLst>
              </a:tr>
            </a:tbl>
          </a:graphicData>
        </a:graphic>
      </p:graphicFrame>
    </p:spTree>
    <p:extLst>
      <p:ext uri="{BB962C8B-B14F-4D97-AF65-F5344CB8AC3E}">
        <p14:creationId xmlns:p14="http://schemas.microsoft.com/office/powerpoint/2010/main" val="2499476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comandos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13601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 Docker</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Arquitectura de Microservicios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Docker Arquitectura</a:t>
            </a:r>
          </a:p>
          <a:p>
            <a:pPr marL="285750" indent="-285750">
              <a:lnSpc>
                <a:spcPct val="150000"/>
              </a:lnSpc>
              <a:buFont typeface="Arial" panose="020B0604020202020204" pitchFamily="34" charset="0"/>
              <a:buChar char="•"/>
            </a:pPr>
            <a:r>
              <a:rPr lang="es-ES" sz="2600" dirty="0" err="1">
                <a:latin typeface="Roboto" panose="02000000000000000000" pitchFamily="2" charset="0"/>
                <a:ea typeface="Roboto" panose="02000000000000000000" pitchFamily="2" charset="0"/>
              </a:rPr>
              <a:t>DockerFiles</a:t>
            </a:r>
            <a:r>
              <a:rPr lang="es-ES" sz="2600" dirty="0">
                <a:latin typeface="Roboto" panose="02000000000000000000" pitchFamily="2" charset="0"/>
                <a:ea typeface="Roboto" panose="02000000000000000000" pitchFamily="2" charset="0"/>
              </a:rPr>
              <a:t>, Imágenes y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Repositorios y Registros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Volúmenes</a:t>
            </a:r>
          </a:p>
          <a:p>
            <a:pPr marL="285750" indent="-285750">
              <a:lnSpc>
                <a:spcPct val="150000"/>
              </a:lnSpc>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191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virtualización es una tecnología que se puede usar para crear representaciones virtuales de servidores, almacenamiento, redes y otras máquinas físicas. El software virtual imita las funciones del hardware físico para ejecutar varias máquinas virtuales a la vez en una única máquina física. </a:t>
            </a:r>
          </a:p>
          <a:p>
            <a:r>
              <a:rPr lang="es-ES" dirty="0">
                <a:latin typeface="Roboto" panose="02000000000000000000" pitchFamily="2" charset="0"/>
                <a:ea typeface="Roboto" panose="02000000000000000000" pitchFamily="2" charset="0"/>
              </a:rPr>
              <a:t>[Fuente: Amazon]</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Virtualización</a:t>
            </a:r>
          </a:p>
        </p:txBody>
      </p:sp>
      <p:pic>
        <p:nvPicPr>
          <p:cNvPr id="3" name="Imagen 2">
            <a:extLst>
              <a:ext uri="{FF2B5EF4-FFF2-40B4-BE49-F238E27FC236}">
                <a16:creationId xmlns:a16="http://schemas.microsoft.com/office/drawing/2014/main" id="{B4261261-CBE3-DB00-ACF9-B735C1609D5E}"/>
              </a:ext>
            </a:extLst>
          </p:cNvPr>
          <p:cNvPicPr>
            <a:picLocks noChangeAspect="1"/>
          </p:cNvPicPr>
          <p:nvPr/>
        </p:nvPicPr>
        <p:blipFill>
          <a:blip r:embed="rId4"/>
          <a:stretch>
            <a:fillRect/>
          </a:stretch>
        </p:blipFill>
        <p:spPr>
          <a:xfrm>
            <a:off x="3073190" y="3156438"/>
            <a:ext cx="5002140" cy="2543175"/>
          </a:xfrm>
          <a:prstGeom prst="rect">
            <a:avLst/>
          </a:prstGeom>
        </p:spPr>
      </p:pic>
    </p:spTree>
    <p:extLst>
      <p:ext uri="{BB962C8B-B14F-4D97-AF65-F5344CB8AC3E}">
        <p14:creationId xmlns:p14="http://schemas.microsoft.com/office/powerpoint/2010/main" val="2083624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Tipo1: Un hipervisor simple (Tipo 1) es una capa de software que instalamos directamente sobre un servidor físico y su hardware subyacente.</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 2: Es por esto que llamamos hipervisores alojados de hipervisores de tipo 2. A diferencia de los hipervisores de tipo 1 que se ejecutan directamente en el hardware, los hipervisores alojados tienen una capa de software debajo</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Tipos de Virtualización</a:t>
            </a:r>
          </a:p>
        </p:txBody>
      </p:sp>
      <p:pic>
        <p:nvPicPr>
          <p:cNvPr id="2" name="Marcador de contenido 6">
            <a:extLst>
              <a:ext uri="{FF2B5EF4-FFF2-40B4-BE49-F238E27FC236}">
                <a16:creationId xmlns:a16="http://schemas.microsoft.com/office/drawing/2014/main" id="{E8D16F3C-C736-2D5F-113C-D77939A44CFC}"/>
              </a:ext>
            </a:extLst>
          </p:cNvPr>
          <p:cNvPicPr>
            <a:picLocks noChangeAspect="1"/>
          </p:cNvPicPr>
          <p:nvPr/>
        </p:nvPicPr>
        <p:blipFill>
          <a:blip r:embed="rId4"/>
          <a:stretch>
            <a:fillRect/>
          </a:stretch>
        </p:blipFill>
        <p:spPr>
          <a:xfrm>
            <a:off x="2671863" y="5007367"/>
            <a:ext cx="1566380" cy="849161"/>
          </a:xfrm>
          <a:prstGeom prst="rect">
            <a:avLst/>
          </a:prstGeom>
        </p:spPr>
      </p:pic>
      <p:pic>
        <p:nvPicPr>
          <p:cNvPr id="5" name="Imagen 4">
            <a:extLst>
              <a:ext uri="{FF2B5EF4-FFF2-40B4-BE49-F238E27FC236}">
                <a16:creationId xmlns:a16="http://schemas.microsoft.com/office/drawing/2014/main" id="{A8CF03EC-3A4D-78C1-41D1-F1925A796690}"/>
              </a:ext>
            </a:extLst>
          </p:cNvPr>
          <p:cNvPicPr>
            <a:picLocks noChangeAspect="1"/>
          </p:cNvPicPr>
          <p:nvPr/>
        </p:nvPicPr>
        <p:blipFill>
          <a:blip r:embed="rId5"/>
          <a:stretch>
            <a:fillRect/>
          </a:stretch>
        </p:blipFill>
        <p:spPr>
          <a:xfrm>
            <a:off x="2662338" y="3523963"/>
            <a:ext cx="1770245" cy="849161"/>
          </a:xfrm>
          <a:prstGeom prst="rect">
            <a:avLst/>
          </a:prstGeom>
        </p:spPr>
      </p:pic>
      <p:pic>
        <p:nvPicPr>
          <p:cNvPr id="7" name="Imagen 6">
            <a:extLst>
              <a:ext uri="{FF2B5EF4-FFF2-40B4-BE49-F238E27FC236}">
                <a16:creationId xmlns:a16="http://schemas.microsoft.com/office/drawing/2014/main" id="{C022C643-EACB-A046-2106-D802246179F1}"/>
              </a:ext>
            </a:extLst>
          </p:cNvPr>
          <p:cNvPicPr>
            <a:picLocks noChangeAspect="1"/>
          </p:cNvPicPr>
          <p:nvPr/>
        </p:nvPicPr>
        <p:blipFill>
          <a:blip r:embed="rId6"/>
          <a:stretch>
            <a:fillRect/>
          </a:stretch>
        </p:blipFill>
        <p:spPr>
          <a:xfrm>
            <a:off x="4682922" y="3121418"/>
            <a:ext cx="4846740" cy="3132091"/>
          </a:xfrm>
          <a:prstGeom prst="rect">
            <a:avLst/>
          </a:prstGeom>
        </p:spPr>
      </p:pic>
    </p:spTree>
    <p:extLst>
      <p:ext uri="{BB962C8B-B14F-4D97-AF65-F5344CB8AC3E}">
        <p14:creationId xmlns:p14="http://schemas.microsoft.com/office/powerpoint/2010/main" val="330098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es una plataforma de software que le permite crear, probar e implementar aplicaciones rápidamente. También proporciona la capacidad de empaquetar y ejecutar una aplicación en un entorno </a:t>
            </a:r>
          </a:p>
          <a:p>
            <a:r>
              <a:rPr lang="es-ES" dirty="0">
                <a:latin typeface="Roboto" panose="02000000000000000000" pitchFamily="2" charset="0"/>
                <a:ea typeface="Roboto" panose="02000000000000000000" pitchFamily="2" charset="0"/>
              </a:rPr>
              <a:t>poco aislado llamado contenedor. El aislamiento y la seguridad permiten ejecutar muchos </a:t>
            </a:r>
          </a:p>
          <a:p>
            <a:r>
              <a:rPr lang="es-ES" dirty="0">
                <a:latin typeface="Roboto" panose="02000000000000000000" pitchFamily="2" charset="0"/>
                <a:ea typeface="Roboto" panose="02000000000000000000" pitchFamily="2" charset="0"/>
              </a:rPr>
              <a:t>contenedores simultáneamente en un host determinado. Los contenedores son ligeros </a:t>
            </a:r>
          </a:p>
          <a:p>
            <a:r>
              <a:rPr lang="es-ES" dirty="0">
                <a:latin typeface="Roboto" panose="02000000000000000000" pitchFamily="2" charset="0"/>
                <a:ea typeface="Roboto" panose="02000000000000000000" pitchFamily="2" charset="0"/>
              </a:rPr>
              <a:t>porque no necesitan la carga adicional de un hipervisor, sino que se ejecutan directamente </a:t>
            </a:r>
          </a:p>
          <a:p>
            <a:r>
              <a:rPr lang="es-ES" dirty="0">
                <a:latin typeface="Roboto" panose="02000000000000000000" pitchFamily="2" charset="0"/>
                <a:ea typeface="Roboto" panose="02000000000000000000" pitchFamily="2" charset="0"/>
              </a:rPr>
              <a:t>dentro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la máquina.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p:txBody>
      </p:sp>
      <p:pic>
        <p:nvPicPr>
          <p:cNvPr id="3" name="Imagen 2">
            <a:extLst>
              <a:ext uri="{FF2B5EF4-FFF2-40B4-BE49-F238E27FC236}">
                <a16:creationId xmlns:a16="http://schemas.microsoft.com/office/drawing/2014/main" id="{88A2F872-867B-64C1-93F3-DB33D9E6F1AA}"/>
              </a:ext>
            </a:extLst>
          </p:cNvPr>
          <p:cNvPicPr>
            <a:picLocks noChangeAspect="1"/>
          </p:cNvPicPr>
          <p:nvPr/>
        </p:nvPicPr>
        <p:blipFill>
          <a:blip r:embed="rId4"/>
          <a:stretch>
            <a:fillRect/>
          </a:stretch>
        </p:blipFill>
        <p:spPr>
          <a:xfrm>
            <a:off x="913872" y="3429000"/>
            <a:ext cx="4755292" cy="2606266"/>
          </a:xfrm>
          <a:prstGeom prst="rect">
            <a:avLst/>
          </a:prstGeom>
        </p:spPr>
      </p:pic>
      <p:pic>
        <p:nvPicPr>
          <p:cNvPr id="2" name="Marcador de contenido 4">
            <a:extLst>
              <a:ext uri="{FF2B5EF4-FFF2-40B4-BE49-F238E27FC236}">
                <a16:creationId xmlns:a16="http://schemas.microsoft.com/office/drawing/2014/main" id="{A901FC2E-5009-052D-1530-0F791650E6DB}"/>
              </a:ext>
            </a:extLst>
          </p:cNvPr>
          <p:cNvPicPr>
            <a:picLocks noChangeAspect="1"/>
          </p:cNvPicPr>
          <p:nvPr/>
        </p:nvPicPr>
        <p:blipFill>
          <a:blip r:embed="rId5"/>
          <a:stretch>
            <a:fillRect/>
          </a:stretch>
        </p:blipFill>
        <p:spPr>
          <a:xfrm>
            <a:off x="6757171" y="3164592"/>
            <a:ext cx="3739204" cy="3135081"/>
          </a:xfrm>
          <a:prstGeom prst="rect">
            <a:avLst/>
          </a:prstGeom>
        </p:spPr>
      </p:pic>
    </p:spTree>
    <p:extLst>
      <p:ext uri="{BB962C8B-B14F-4D97-AF65-F5344CB8AC3E}">
        <p14:creationId xmlns:p14="http://schemas.microsoft.com/office/powerpoint/2010/main" val="3045850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11" name="Google Shape;73;p13">
            <a:extLst>
              <a:ext uri="{FF2B5EF4-FFF2-40B4-BE49-F238E27FC236}">
                <a16:creationId xmlns:a16="http://schemas.microsoft.com/office/drawing/2014/main" id="{C9CFA546-FC57-4F9B-9095-4D32EAA74397}"/>
              </a:ext>
            </a:extLst>
          </p:cNvPr>
          <p:cNvSpPr txBox="1">
            <a:spLocks/>
          </p:cNvSpPr>
          <p:nvPr/>
        </p:nvSpPr>
        <p:spPr>
          <a:xfrm>
            <a:off x="266316" y="224178"/>
            <a:ext cx="4725562"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2" name="Rectángulo 11">
            <a:extLst>
              <a:ext uri="{FF2B5EF4-FFF2-40B4-BE49-F238E27FC236}">
                <a16:creationId xmlns:a16="http://schemas.microsoft.com/office/drawing/2014/main" id="{20023403-4239-42A2-8E6C-B06BDC2B43ED}"/>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Conocer las distintas herramientas de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Reconocer los conceptos básicos de CI/CD.</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implementar una pipeline sencilla.</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Saber qué son las soluciones Cloud y conocer las principales opciones.</a:t>
            </a:r>
          </a:p>
        </p:txBody>
      </p:sp>
    </p:spTree>
    <p:extLst>
      <p:ext uri="{BB962C8B-B14F-4D97-AF65-F5344CB8AC3E}">
        <p14:creationId xmlns:p14="http://schemas.microsoft.com/office/powerpoint/2010/main" val="3873126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5" y="224177"/>
            <a:ext cx="9747632"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Hipervisores vs Contenedores </a:t>
            </a:r>
          </a:p>
        </p:txBody>
      </p:sp>
      <p:pic>
        <p:nvPicPr>
          <p:cNvPr id="2" name="Marcador de contenido 4">
            <a:extLst>
              <a:ext uri="{FF2B5EF4-FFF2-40B4-BE49-F238E27FC236}">
                <a16:creationId xmlns:a16="http://schemas.microsoft.com/office/drawing/2014/main" id="{A9B80DCA-A700-7B94-1622-1BC651F08EC9}"/>
              </a:ext>
            </a:extLst>
          </p:cNvPr>
          <p:cNvPicPr>
            <a:picLocks noChangeAspect="1"/>
          </p:cNvPicPr>
          <p:nvPr/>
        </p:nvPicPr>
        <p:blipFill>
          <a:blip r:embed="rId4"/>
          <a:stretch>
            <a:fillRect/>
          </a:stretch>
        </p:blipFill>
        <p:spPr>
          <a:xfrm>
            <a:off x="1807874" y="1848465"/>
            <a:ext cx="8576251" cy="4288126"/>
          </a:xfrm>
          <a:prstGeom prst="rect">
            <a:avLst/>
          </a:prstGeom>
        </p:spPr>
      </p:pic>
    </p:spTree>
    <p:extLst>
      <p:ext uri="{BB962C8B-B14F-4D97-AF65-F5344CB8AC3E}">
        <p14:creationId xmlns:p14="http://schemas.microsoft.com/office/powerpoint/2010/main" val="3395947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monolítica: Las aplicaciones y servicios están centralizados, están en una sola máquina</a:t>
            </a:r>
          </a:p>
          <a:p>
            <a:r>
              <a:rPr lang="es-ES" dirty="0">
                <a:latin typeface="Roboto" panose="02000000000000000000" pitchFamily="2" charset="0"/>
                <a:ea typeface="Roboto" panose="02000000000000000000" pitchFamily="2" charset="0"/>
              </a:rPr>
              <a:t>o en unas pocas.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de microservicios: Cada aplicación y servicio se encuentran descentralizadas, máquina</a:t>
            </a:r>
          </a:p>
          <a:p>
            <a:r>
              <a:rPr lang="es-ES" dirty="0">
                <a:latin typeface="Roboto" panose="02000000000000000000" pitchFamily="2" charset="0"/>
                <a:ea typeface="Roboto" panose="02000000000000000000" pitchFamily="2" charset="0"/>
              </a:rPr>
              <a:t>o instancia por microservicio.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Microservicios</a:t>
            </a:r>
          </a:p>
        </p:txBody>
      </p:sp>
      <p:pic>
        <p:nvPicPr>
          <p:cNvPr id="3" name="Imagen 2">
            <a:extLst>
              <a:ext uri="{FF2B5EF4-FFF2-40B4-BE49-F238E27FC236}">
                <a16:creationId xmlns:a16="http://schemas.microsoft.com/office/drawing/2014/main" id="{8EC55180-769D-4D57-FBA9-F5A16CEF613B}"/>
              </a:ext>
            </a:extLst>
          </p:cNvPr>
          <p:cNvPicPr>
            <a:picLocks noChangeAspect="1"/>
          </p:cNvPicPr>
          <p:nvPr/>
        </p:nvPicPr>
        <p:blipFill>
          <a:blip r:embed="rId4"/>
          <a:stretch>
            <a:fillRect/>
          </a:stretch>
        </p:blipFill>
        <p:spPr>
          <a:xfrm>
            <a:off x="3288755" y="2965440"/>
            <a:ext cx="4793395" cy="2659610"/>
          </a:xfrm>
          <a:prstGeom prst="rect">
            <a:avLst/>
          </a:prstGeom>
        </p:spPr>
      </p:pic>
    </p:spTree>
    <p:extLst>
      <p:ext uri="{BB962C8B-B14F-4D97-AF65-F5344CB8AC3E}">
        <p14:creationId xmlns:p14="http://schemas.microsoft.com/office/powerpoint/2010/main" val="2649789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usa una arquitectura cliente-servidor. El cliente Docker habla con el demonio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Docker, que hace el trabajo pesado de construir, ejecutar y distribuir sus contenedores Docker. El cliente Docker y el demonio pueden ejecutarse en el mismo sistema, o se puede conectar un cliente Docker a un demonio Docker remoto. El cliente Docker y el demonio se comunican utilizando una API REST, sobre sockets UNIX o una interfaz de red.</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Docker</a:t>
            </a:r>
          </a:p>
        </p:txBody>
      </p:sp>
      <p:pic>
        <p:nvPicPr>
          <p:cNvPr id="2" name="Imagen 1">
            <a:extLst>
              <a:ext uri="{FF2B5EF4-FFF2-40B4-BE49-F238E27FC236}">
                <a16:creationId xmlns:a16="http://schemas.microsoft.com/office/drawing/2014/main" id="{C26AF926-67CF-0DCC-58CE-C515E40CAE5E}"/>
              </a:ext>
            </a:extLst>
          </p:cNvPr>
          <p:cNvPicPr>
            <a:picLocks noChangeAspect="1"/>
          </p:cNvPicPr>
          <p:nvPr/>
        </p:nvPicPr>
        <p:blipFill>
          <a:blip r:embed="rId4"/>
          <a:stretch>
            <a:fillRect/>
          </a:stretch>
        </p:blipFill>
        <p:spPr>
          <a:xfrm>
            <a:off x="2480102" y="2899921"/>
            <a:ext cx="6794527" cy="3525808"/>
          </a:xfrm>
          <a:prstGeom prst="rect">
            <a:avLst/>
          </a:prstGeom>
        </p:spPr>
      </p:pic>
    </p:spTree>
    <p:extLst>
      <p:ext uri="{BB962C8B-B14F-4D97-AF65-F5344CB8AC3E}">
        <p14:creationId xmlns:p14="http://schemas.microsoft.com/office/powerpoint/2010/main" val="2828085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Engine</a:t>
            </a:r>
            <a:r>
              <a:rPr lang="es-ES" dirty="0">
                <a:latin typeface="Roboto" panose="02000000000000000000" pitchFamily="2" charset="0"/>
                <a:ea typeface="Roboto" panose="02000000000000000000" pitchFamily="2" charset="0"/>
              </a:rPr>
              <a:t> como su propio nombre indica, es el motor de Docker. Crea, encapsula y ejecuta los contenedores Docker.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CA2365D6-D129-E763-AF0B-D947D60D4732}"/>
              </a:ext>
            </a:extLst>
          </p:cNvPr>
          <p:cNvPicPr>
            <a:picLocks noChangeAspect="1"/>
          </p:cNvPicPr>
          <p:nvPr/>
        </p:nvPicPr>
        <p:blipFill>
          <a:blip r:embed="rId4"/>
          <a:stretch>
            <a:fillRect/>
          </a:stretch>
        </p:blipFill>
        <p:spPr>
          <a:xfrm>
            <a:off x="1077047" y="2602440"/>
            <a:ext cx="4773309" cy="3065324"/>
          </a:xfrm>
          <a:prstGeom prst="rect">
            <a:avLst/>
          </a:prstGeom>
        </p:spPr>
      </p:pic>
      <p:pic>
        <p:nvPicPr>
          <p:cNvPr id="7" name="Imagen 6">
            <a:extLst>
              <a:ext uri="{FF2B5EF4-FFF2-40B4-BE49-F238E27FC236}">
                <a16:creationId xmlns:a16="http://schemas.microsoft.com/office/drawing/2014/main" id="{7993FF9F-1BD6-6BCC-4221-FCC74BA35FD9}"/>
              </a:ext>
            </a:extLst>
          </p:cNvPr>
          <p:cNvPicPr>
            <a:picLocks noChangeAspect="1"/>
          </p:cNvPicPr>
          <p:nvPr/>
        </p:nvPicPr>
        <p:blipFill>
          <a:blip r:embed="rId5"/>
          <a:stretch>
            <a:fillRect/>
          </a:stretch>
        </p:blipFill>
        <p:spPr>
          <a:xfrm>
            <a:off x="6400271" y="2662927"/>
            <a:ext cx="4391638" cy="3400900"/>
          </a:xfrm>
          <a:prstGeom prst="rect">
            <a:avLst/>
          </a:prstGeom>
        </p:spPr>
      </p:pic>
    </p:spTree>
    <p:extLst>
      <p:ext uri="{BB962C8B-B14F-4D97-AF65-F5344CB8AC3E}">
        <p14:creationId xmlns:p14="http://schemas.microsoft.com/office/powerpoint/2010/main" val="35439598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escucha las solicitudes de la API de Docker y gestiona los objetos de Docker, como imágenes, contenedores, redes y volúmenes.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también puede comunicarse con otros </a:t>
            </a:r>
            <a:r>
              <a:rPr lang="es-ES" dirty="0" err="1">
                <a:latin typeface="Roboto" panose="02000000000000000000" pitchFamily="2" charset="0"/>
                <a:ea typeface="Roboto" panose="02000000000000000000" pitchFamily="2" charset="0"/>
              </a:rPr>
              <a:t>daemons</a:t>
            </a:r>
            <a:r>
              <a:rPr lang="es-ES" dirty="0">
                <a:latin typeface="Roboto" panose="02000000000000000000" pitchFamily="2" charset="0"/>
                <a:ea typeface="Roboto" panose="02000000000000000000" pitchFamily="2" charset="0"/>
              </a:rPr>
              <a:t> para administrar los servicios de Docker.</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cliente Docker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es la forma principal en que muchos usuarios de Docker interactúan con Docker. Cuando se utilizan comandos como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el cliente envía estos comandos a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que los lleva a cabo. El comando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usa la API Docker. El cliente de Docker puede comunicarse con más de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8" name="Picture 4" descr="Docker Architecture - Knoldus Blogs">
            <a:extLst>
              <a:ext uri="{FF2B5EF4-FFF2-40B4-BE49-F238E27FC236}">
                <a16:creationId xmlns:a16="http://schemas.microsoft.com/office/drawing/2014/main" id="{031C4E6C-5EC1-8C47-3FC4-2AD4E9B9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909510"/>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70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41632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Desktop es una aplicación disponible para Mac, Linux y Windows que permite construir, compartir contenedores e imágenes de aplicaciones y microservicios.</a:t>
            </a:r>
          </a:p>
          <a:p>
            <a:r>
              <a:rPr lang="es-ES" dirty="0">
                <a:latin typeface="Roboto" panose="02000000000000000000" pitchFamily="2" charset="0"/>
                <a:ea typeface="Roboto" panose="02000000000000000000" pitchFamily="2" charset="0"/>
              </a:rPr>
              <a:t>Provee una interfaz de usuario gráfica (GUI) que permite administrar contenedores, aplicaciones e imágenes de forma sencilla e intuitiva directamente desde tu ordenador. Docker Desktop incluye:</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Engine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CLI</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Kubernetes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Extensiones útiles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Desktop</a:t>
            </a:r>
          </a:p>
        </p:txBody>
      </p:sp>
      <p:pic>
        <p:nvPicPr>
          <p:cNvPr id="2" name="Imagen 1">
            <a:extLst>
              <a:ext uri="{FF2B5EF4-FFF2-40B4-BE49-F238E27FC236}">
                <a16:creationId xmlns:a16="http://schemas.microsoft.com/office/drawing/2014/main" id="{39953D7A-6766-0B99-7BAD-06D7348ECF47}"/>
              </a:ext>
            </a:extLst>
          </p:cNvPr>
          <p:cNvPicPr>
            <a:picLocks noChangeAspect="1"/>
          </p:cNvPicPr>
          <p:nvPr/>
        </p:nvPicPr>
        <p:blipFill>
          <a:blip r:embed="rId4"/>
          <a:stretch>
            <a:fillRect/>
          </a:stretch>
        </p:blipFill>
        <p:spPr>
          <a:xfrm>
            <a:off x="4686926" y="3032347"/>
            <a:ext cx="1713345" cy="1708160"/>
          </a:xfrm>
          <a:prstGeom prst="rect">
            <a:avLst/>
          </a:prstGeom>
        </p:spPr>
      </p:pic>
      <p:sp>
        <p:nvSpPr>
          <p:cNvPr id="5" name="CuadroTexto 4">
            <a:extLst>
              <a:ext uri="{FF2B5EF4-FFF2-40B4-BE49-F238E27FC236}">
                <a16:creationId xmlns:a16="http://schemas.microsoft.com/office/drawing/2014/main" id="{51863AD5-A048-1315-708F-5B084421D0E3}"/>
              </a:ext>
            </a:extLst>
          </p:cNvPr>
          <p:cNvSpPr txBox="1"/>
          <p:nvPr/>
        </p:nvSpPr>
        <p:spPr>
          <a:xfrm>
            <a:off x="1291589" y="5349147"/>
            <a:ext cx="9393205" cy="369332"/>
          </a:xfrm>
          <a:prstGeom prst="rect">
            <a:avLst/>
          </a:prstGeom>
          <a:noFill/>
        </p:spPr>
        <p:txBody>
          <a:bodyPr wrap="square">
            <a:spAutoFit/>
          </a:bodyPr>
          <a:lstStyle/>
          <a:p>
            <a:r>
              <a:rPr lang="es-ES" dirty="0"/>
              <a:t>* Probemos si funciona con un Hello World: </a:t>
            </a:r>
            <a:r>
              <a:rPr lang="es-ES" b="1" dirty="0"/>
              <a:t>docker run -d -p 80:80 docker/getting-started</a:t>
            </a:r>
          </a:p>
        </p:txBody>
      </p:sp>
    </p:spTree>
    <p:extLst>
      <p:ext uri="{BB962C8B-B14F-4D97-AF65-F5344CB8AC3E}">
        <p14:creationId xmlns:p14="http://schemas.microsoft.com/office/powerpoint/2010/main" val="3568259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permite de manera muy sencilla y gráfica crear imágenes y</a:t>
            </a:r>
          </a:p>
          <a:p>
            <a:r>
              <a:rPr lang="es-ES" dirty="0">
                <a:latin typeface="Roboto" panose="02000000000000000000" pitchFamily="2" charset="0"/>
                <a:ea typeface="Roboto" panose="02000000000000000000" pitchFamily="2" charset="0"/>
              </a:rPr>
              <a:t>ejecutar contenedores con apenas un par de </a:t>
            </a:r>
            <a:r>
              <a:rPr lang="es-ES" dirty="0" err="1">
                <a:latin typeface="Roboto" panose="02000000000000000000" pitchFamily="2" charset="0"/>
                <a:ea typeface="Roboto" panose="02000000000000000000" pitchFamily="2" charset="0"/>
              </a:rPr>
              <a:t>clicks</a:t>
            </a:r>
            <a:r>
              <a:rPr lang="es-ES" dirty="0">
                <a:latin typeface="Roboto" panose="02000000000000000000" pitchFamily="2" charset="0"/>
                <a:ea typeface="Roboto" panose="02000000000000000000" pitchFamily="2" charset="0"/>
              </a:rPr>
              <a:t> sin tener que memorizar</a:t>
            </a:r>
          </a:p>
          <a:p>
            <a:r>
              <a:rPr lang="es-ES" dirty="0">
                <a:latin typeface="Roboto" panose="02000000000000000000" pitchFamily="2" charset="0"/>
                <a:ea typeface="Roboto" panose="02000000000000000000" pitchFamily="2" charset="0"/>
              </a:rPr>
              <a:t>los comandos Docker.</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Extensión Docker VSC</a:t>
            </a:r>
          </a:p>
        </p:txBody>
      </p:sp>
      <p:pic>
        <p:nvPicPr>
          <p:cNvPr id="3" name="Picture 2">
            <a:extLst>
              <a:ext uri="{FF2B5EF4-FFF2-40B4-BE49-F238E27FC236}">
                <a16:creationId xmlns:a16="http://schemas.microsoft.com/office/drawing/2014/main" id="{6A192C9B-4096-0086-7730-73E84685C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699" y="3126346"/>
            <a:ext cx="1633537" cy="16335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7EAEEC6-38D8-50F0-43CC-731FBB9A7D79}"/>
              </a:ext>
            </a:extLst>
          </p:cNvPr>
          <p:cNvPicPr>
            <a:picLocks noChangeAspect="1"/>
          </p:cNvPicPr>
          <p:nvPr/>
        </p:nvPicPr>
        <p:blipFill>
          <a:blip r:embed="rId5"/>
          <a:stretch>
            <a:fillRect/>
          </a:stretch>
        </p:blipFill>
        <p:spPr>
          <a:xfrm>
            <a:off x="4231883" y="3607806"/>
            <a:ext cx="3170195" cy="670618"/>
          </a:xfrm>
          <a:prstGeom prst="rect">
            <a:avLst/>
          </a:prstGeom>
        </p:spPr>
      </p:pic>
      <p:pic>
        <p:nvPicPr>
          <p:cNvPr id="10" name="Imagen 9">
            <a:extLst>
              <a:ext uri="{FF2B5EF4-FFF2-40B4-BE49-F238E27FC236}">
                <a16:creationId xmlns:a16="http://schemas.microsoft.com/office/drawing/2014/main" id="{8D340747-2872-03C2-DFB8-49BA76E6E497}"/>
              </a:ext>
            </a:extLst>
          </p:cNvPr>
          <p:cNvPicPr>
            <a:picLocks noChangeAspect="1"/>
          </p:cNvPicPr>
          <p:nvPr/>
        </p:nvPicPr>
        <p:blipFill>
          <a:blip r:embed="rId6"/>
          <a:stretch>
            <a:fillRect/>
          </a:stretch>
        </p:blipFill>
        <p:spPr>
          <a:xfrm>
            <a:off x="8910423" y="2143111"/>
            <a:ext cx="1856601" cy="4205313"/>
          </a:xfrm>
          <a:prstGeom prst="rect">
            <a:avLst/>
          </a:prstGeom>
        </p:spPr>
      </p:pic>
      <p:sp>
        <p:nvSpPr>
          <p:cNvPr id="11" name="Flecha: a la derecha 10">
            <a:extLst>
              <a:ext uri="{FF2B5EF4-FFF2-40B4-BE49-F238E27FC236}">
                <a16:creationId xmlns:a16="http://schemas.microsoft.com/office/drawing/2014/main" id="{20A33973-ABAA-50CA-DC43-2AEB47496CE4}"/>
              </a:ext>
            </a:extLst>
          </p:cNvPr>
          <p:cNvSpPr/>
          <p:nvPr/>
        </p:nvSpPr>
        <p:spPr>
          <a:xfrm>
            <a:off x="3448594" y="3796937"/>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C2CDE9C2-79F7-CC0D-56C1-787FC3F3D001}"/>
              </a:ext>
            </a:extLst>
          </p:cNvPr>
          <p:cNvSpPr/>
          <p:nvPr/>
        </p:nvSpPr>
        <p:spPr>
          <a:xfrm>
            <a:off x="7977724" y="3796936"/>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32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es un archivo o documento de texto simple que incluye una serie de instrucciones que se necesitan ejecutar de manera consecutiva para cumplir con los procesos necesarios para la creación de una nueva imagen.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Dockerfile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7" name="Imagen 6">
            <a:extLst>
              <a:ext uri="{FF2B5EF4-FFF2-40B4-BE49-F238E27FC236}">
                <a16:creationId xmlns:a16="http://schemas.microsoft.com/office/drawing/2014/main" id="{2AA7DDD4-FCFD-5E6D-E535-2A47912D98A9}"/>
              </a:ext>
            </a:extLst>
          </p:cNvPr>
          <p:cNvPicPr>
            <a:picLocks noChangeAspect="1"/>
          </p:cNvPicPr>
          <p:nvPr/>
        </p:nvPicPr>
        <p:blipFill>
          <a:blip r:embed="rId4"/>
          <a:stretch>
            <a:fillRect/>
          </a:stretch>
        </p:blipFill>
        <p:spPr>
          <a:xfrm>
            <a:off x="10106876" y="3537155"/>
            <a:ext cx="1331797" cy="1637135"/>
          </a:xfrm>
          <a:prstGeom prst="rect">
            <a:avLst/>
          </a:prstGeom>
        </p:spPr>
      </p:pic>
      <p:graphicFrame>
        <p:nvGraphicFramePr>
          <p:cNvPr id="2" name="Tabla 4">
            <a:extLst>
              <a:ext uri="{FF2B5EF4-FFF2-40B4-BE49-F238E27FC236}">
                <a16:creationId xmlns:a16="http://schemas.microsoft.com/office/drawing/2014/main" id="{9E1DEF7B-A3A2-B75E-629E-89250FC4AD12}"/>
              </a:ext>
            </a:extLst>
          </p:cNvPr>
          <p:cNvGraphicFramePr>
            <a:graphicFrameLocks noGrp="1"/>
          </p:cNvGraphicFramePr>
          <p:nvPr>
            <p:extLst>
              <p:ext uri="{D42A27DB-BD31-4B8C-83A1-F6EECF244321}">
                <p14:modId xmlns:p14="http://schemas.microsoft.com/office/powerpoint/2010/main" val="1182801341"/>
              </p:ext>
            </p:extLst>
          </p:nvPr>
        </p:nvGraphicFramePr>
        <p:xfrm>
          <a:off x="913872" y="2602440"/>
          <a:ext cx="8128000" cy="36068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858769778"/>
                    </a:ext>
                  </a:extLst>
                </a:gridCol>
                <a:gridCol w="4064000">
                  <a:extLst>
                    <a:ext uri="{9D8B030D-6E8A-4147-A177-3AD203B41FA5}">
                      <a16:colId xmlns:a16="http://schemas.microsoft.com/office/drawing/2014/main" val="1112843581"/>
                    </a:ext>
                  </a:extLst>
                </a:gridCol>
              </a:tblGrid>
              <a:tr h="370840">
                <a:tc>
                  <a:txBody>
                    <a:bodyPr/>
                    <a:lstStyle/>
                    <a:p>
                      <a:r>
                        <a:rPr lang="es-ES" dirty="0"/>
                        <a:t>Instrucción</a:t>
                      </a:r>
                    </a:p>
                  </a:txBody>
                  <a:tcPr/>
                </a:tc>
                <a:tc>
                  <a:txBody>
                    <a:bodyPr/>
                    <a:lstStyle/>
                    <a:p>
                      <a:r>
                        <a:rPr lang="es-ES" dirty="0"/>
                        <a:t>Explicación</a:t>
                      </a:r>
                    </a:p>
                  </a:txBody>
                  <a:tcPr/>
                </a:tc>
                <a:extLst>
                  <a:ext uri="{0D108BD9-81ED-4DB2-BD59-A6C34878D82A}">
                    <a16:rowId xmlns:a16="http://schemas.microsoft.com/office/drawing/2014/main" val="512357803"/>
                  </a:ext>
                </a:extLst>
              </a:tr>
              <a:tr h="370840">
                <a:tc>
                  <a:txBody>
                    <a:bodyPr/>
                    <a:lstStyle/>
                    <a:p>
                      <a:r>
                        <a:rPr lang="es-ES" dirty="0"/>
                        <a:t>FROM &lt;imagen&gt;</a:t>
                      </a:r>
                    </a:p>
                  </a:txBody>
                  <a:tcPr/>
                </a:tc>
                <a:tc>
                  <a:txBody>
                    <a:bodyPr/>
                    <a:lstStyle/>
                    <a:p>
                      <a:r>
                        <a:rPr lang="es-ES" dirty="0"/>
                        <a:t>Imagen base usada</a:t>
                      </a:r>
                    </a:p>
                  </a:txBody>
                  <a:tcPr/>
                </a:tc>
                <a:extLst>
                  <a:ext uri="{0D108BD9-81ED-4DB2-BD59-A6C34878D82A}">
                    <a16:rowId xmlns:a16="http://schemas.microsoft.com/office/drawing/2014/main" val="2701918792"/>
                  </a:ext>
                </a:extLst>
              </a:tr>
              <a:tr h="370840">
                <a:tc>
                  <a:txBody>
                    <a:bodyPr/>
                    <a:lstStyle/>
                    <a:p>
                      <a:r>
                        <a:rPr lang="es-ES" dirty="0"/>
                        <a:t>COPY &lt;SRC&gt; &lt;DST&gt;</a:t>
                      </a:r>
                    </a:p>
                  </a:txBody>
                  <a:tcPr/>
                </a:tc>
                <a:tc>
                  <a:txBody>
                    <a:bodyPr/>
                    <a:lstStyle/>
                    <a:p>
                      <a:r>
                        <a:rPr lang="es-ES" dirty="0"/>
                        <a:t>Copia el archivo a la ruta del contenedor</a:t>
                      </a:r>
                    </a:p>
                  </a:txBody>
                  <a:tcPr/>
                </a:tc>
                <a:extLst>
                  <a:ext uri="{0D108BD9-81ED-4DB2-BD59-A6C34878D82A}">
                    <a16:rowId xmlns:a16="http://schemas.microsoft.com/office/drawing/2014/main" val="1877069220"/>
                  </a:ext>
                </a:extLst>
              </a:tr>
              <a:tr h="370840">
                <a:tc>
                  <a:txBody>
                    <a:bodyPr/>
                    <a:lstStyle/>
                    <a:p>
                      <a:r>
                        <a:rPr lang="es-ES" dirty="0"/>
                        <a:t>RUN &lt;comando&gt;</a:t>
                      </a:r>
                    </a:p>
                  </a:txBody>
                  <a:tcPr/>
                </a:tc>
                <a:tc>
                  <a:txBody>
                    <a:bodyPr/>
                    <a:lstStyle/>
                    <a:p>
                      <a:r>
                        <a:rPr lang="es-ES" dirty="0"/>
                        <a:t>Ejecuta un comando en el contenedor</a:t>
                      </a:r>
                    </a:p>
                  </a:txBody>
                  <a:tcPr/>
                </a:tc>
                <a:extLst>
                  <a:ext uri="{0D108BD9-81ED-4DB2-BD59-A6C34878D82A}">
                    <a16:rowId xmlns:a16="http://schemas.microsoft.com/office/drawing/2014/main" val="848087503"/>
                  </a:ext>
                </a:extLst>
              </a:tr>
              <a:tr h="370840">
                <a:tc>
                  <a:txBody>
                    <a:bodyPr/>
                    <a:lstStyle/>
                    <a:p>
                      <a:r>
                        <a:rPr lang="es-ES" dirty="0"/>
                        <a:t>CMD &lt;proceso&gt;</a:t>
                      </a:r>
                    </a:p>
                  </a:txBody>
                  <a:tcPr/>
                </a:tc>
                <a:tc>
                  <a:txBody>
                    <a:bodyPr/>
                    <a:lstStyle/>
                    <a:p>
                      <a:r>
                        <a:rPr lang="es-ES" dirty="0"/>
                        <a:t>Es el comando por defecto que va a ejecutar nuestro contenedor</a:t>
                      </a:r>
                    </a:p>
                  </a:txBody>
                  <a:tcPr/>
                </a:tc>
                <a:extLst>
                  <a:ext uri="{0D108BD9-81ED-4DB2-BD59-A6C34878D82A}">
                    <a16:rowId xmlns:a16="http://schemas.microsoft.com/office/drawing/2014/main" val="3887401852"/>
                  </a:ext>
                </a:extLst>
              </a:tr>
              <a:tr h="370840">
                <a:tc>
                  <a:txBody>
                    <a:bodyPr/>
                    <a:lstStyle/>
                    <a:p>
                      <a:r>
                        <a:rPr lang="es-ES" dirty="0"/>
                        <a:t>ENV &lt;variable&gt; &lt;valor&gt;</a:t>
                      </a:r>
                    </a:p>
                  </a:txBody>
                  <a:tcPr/>
                </a:tc>
                <a:tc>
                  <a:txBody>
                    <a:bodyPr/>
                    <a:lstStyle/>
                    <a:p>
                      <a:r>
                        <a:rPr lang="es-ES" dirty="0"/>
                        <a:t>Especifica una variable de entorno</a:t>
                      </a:r>
                    </a:p>
                  </a:txBody>
                  <a:tcPr/>
                </a:tc>
                <a:extLst>
                  <a:ext uri="{0D108BD9-81ED-4DB2-BD59-A6C34878D82A}">
                    <a16:rowId xmlns:a16="http://schemas.microsoft.com/office/drawing/2014/main" val="3858812480"/>
                  </a:ext>
                </a:extLst>
              </a:tr>
              <a:tr h="370840">
                <a:tc>
                  <a:txBody>
                    <a:bodyPr/>
                    <a:lstStyle/>
                    <a:p>
                      <a:r>
                        <a:rPr lang="es-ES" dirty="0"/>
                        <a:t>USER &lt;usuario&gt;</a:t>
                      </a:r>
                    </a:p>
                  </a:txBody>
                  <a:tcPr/>
                </a:tc>
                <a:tc>
                  <a:txBody>
                    <a:bodyPr/>
                    <a:lstStyle/>
                    <a:p>
                      <a:r>
                        <a:rPr lang="es-ES" dirty="0"/>
                        <a:t>Usuario usado para ejecutar todo</a:t>
                      </a:r>
                    </a:p>
                  </a:txBody>
                  <a:tcPr/>
                </a:tc>
                <a:extLst>
                  <a:ext uri="{0D108BD9-81ED-4DB2-BD59-A6C34878D82A}">
                    <a16:rowId xmlns:a16="http://schemas.microsoft.com/office/drawing/2014/main" val="3583219687"/>
                  </a:ext>
                </a:extLst>
              </a:tr>
              <a:tr h="370840">
                <a:tc>
                  <a:txBody>
                    <a:bodyPr/>
                    <a:lstStyle/>
                    <a:p>
                      <a:r>
                        <a:rPr lang="es-ES" dirty="0"/>
                        <a:t>WORKDIR &lt;carpeta&gt;</a:t>
                      </a:r>
                    </a:p>
                  </a:txBody>
                  <a:tcPr/>
                </a:tc>
                <a:tc>
                  <a:txBody>
                    <a:bodyPr/>
                    <a:lstStyle/>
                    <a:p>
                      <a:r>
                        <a:rPr lang="es-ES" dirty="0"/>
                        <a:t>Carpeta de trabajo (igual a cd &lt;carpeta&gt;)</a:t>
                      </a:r>
                    </a:p>
                  </a:txBody>
                  <a:tcPr/>
                </a:tc>
                <a:extLst>
                  <a:ext uri="{0D108BD9-81ED-4DB2-BD59-A6C34878D82A}">
                    <a16:rowId xmlns:a16="http://schemas.microsoft.com/office/drawing/2014/main" val="4044297495"/>
                  </a:ext>
                </a:extLst>
              </a:tr>
              <a:tr h="370840">
                <a:tc>
                  <a:txBody>
                    <a:bodyPr/>
                    <a:lstStyle/>
                    <a:p>
                      <a:r>
                        <a:rPr lang="es-ES" dirty="0"/>
                        <a:t>EXPOSE &lt;PORT&gt;</a:t>
                      </a:r>
                    </a:p>
                  </a:txBody>
                  <a:tcPr/>
                </a:tc>
                <a:tc>
                  <a:txBody>
                    <a:bodyPr/>
                    <a:lstStyle/>
                    <a:p>
                      <a:r>
                        <a:rPr lang="es-ES" dirty="0"/>
                        <a:t>Expone el puerto en el contenedor</a:t>
                      </a:r>
                    </a:p>
                  </a:txBody>
                  <a:tcPr/>
                </a:tc>
                <a:extLst>
                  <a:ext uri="{0D108BD9-81ED-4DB2-BD59-A6C34878D82A}">
                    <a16:rowId xmlns:a16="http://schemas.microsoft.com/office/drawing/2014/main" val="1332481424"/>
                  </a:ext>
                </a:extLst>
              </a:tr>
            </a:tbl>
          </a:graphicData>
        </a:graphic>
      </p:graphicFrame>
    </p:spTree>
    <p:extLst>
      <p:ext uri="{BB962C8B-B14F-4D97-AF65-F5344CB8AC3E}">
        <p14:creationId xmlns:p14="http://schemas.microsoft.com/office/powerpoint/2010/main" val="4200748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695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a:t>
            </a:r>
            <a:r>
              <a:rPr lang="es-ES" sz="2400" b="1" dirty="0" err="1">
                <a:latin typeface="Roboto" panose="02000000000000000000" pitchFamily="2" charset="0"/>
                <a:ea typeface="Roboto" panose="02000000000000000000" pitchFamily="2" charset="0"/>
              </a:rPr>
              <a:t>Dockerfile</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3472834908"/>
              </p:ext>
            </p:extLst>
          </p:nvPr>
        </p:nvGraphicFramePr>
        <p:xfrm>
          <a:off x="1671645" y="2666727"/>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852939">
                <a:tc>
                  <a:txBody>
                    <a:bodyPr/>
                    <a:lstStyle/>
                    <a:p>
                      <a:r>
                        <a:rPr lang="es-ES" b="0" dirty="0">
                          <a:solidFill>
                            <a:srgbClr val="C678DD"/>
                          </a:solidFill>
                          <a:effectLst/>
                          <a:latin typeface="Consolas" panose="020B0609020204030204" pitchFamily="49" charset="0"/>
                        </a:rPr>
                        <a:t>FROM</a:t>
                      </a:r>
                      <a:r>
                        <a:rPr lang="es-ES" b="0" dirty="0">
                          <a:solidFill>
                            <a:srgbClr val="ABB2BF"/>
                          </a:solidFill>
                          <a:effectLst/>
                          <a:latin typeface="Consolas" panose="020B0609020204030204" pitchFamily="49" charset="0"/>
                        </a:rPr>
                        <a:t> </a:t>
                      </a:r>
                      <a:r>
                        <a:rPr lang="es-ES" b="0" dirty="0" err="1">
                          <a:solidFill>
                            <a:srgbClr val="E5C07B"/>
                          </a:solidFill>
                          <a:effectLst/>
                          <a:latin typeface="Consolas" panose="020B0609020204030204" pitchFamily="49" charset="0"/>
                        </a:rPr>
                        <a:t>debian</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RUN</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update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install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apache2</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clean</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rm</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rf</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lib</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apt</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lists</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COPY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index.html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/www/</a:t>
                      </a:r>
                      <a:r>
                        <a:rPr lang="es-ES" b="0" i="1" dirty="0" err="1">
                          <a:solidFill>
                            <a:srgbClr val="E06C75"/>
                          </a:solidFill>
                          <a:effectLst/>
                          <a:latin typeface="Consolas" panose="020B0609020204030204" pitchFamily="49" charset="0"/>
                        </a:rPr>
                        <a:t>html</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EXPOSE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80</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CMD</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usr</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sbin</a:t>
                      </a:r>
                      <a:r>
                        <a:rPr lang="es-ES" b="0" dirty="0">
                          <a:solidFill>
                            <a:srgbClr val="98C379"/>
                          </a:solidFill>
                          <a:effectLst/>
                          <a:latin typeface="Consolas" panose="020B0609020204030204" pitchFamily="49" charset="0"/>
                        </a:rPr>
                        <a:t>/apache2ctl"</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"-D"</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"FOREGROUND"</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1041397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Imagen: Es la base usada para inicializar un contenedor Docker puede ser creada a partir de un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Contenedor: Unidad estándar en la que se aloja el servicio de una aplicación.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y Contenedores</a:t>
            </a:r>
          </a:p>
        </p:txBody>
      </p:sp>
      <p:pic>
        <p:nvPicPr>
          <p:cNvPr id="10" name="Imagen 9">
            <a:extLst>
              <a:ext uri="{FF2B5EF4-FFF2-40B4-BE49-F238E27FC236}">
                <a16:creationId xmlns:a16="http://schemas.microsoft.com/office/drawing/2014/main" id="{FE97D410-C587-B141-091A-10A79F91B01C}"/>
              </a:ext>
            </a:extLst>
          </p:cNvPr>
          <p:cNvPicPr>
            <a:picLocks noChangeAspect="1"/>
          </p:cNvPicPr>
          <p:nvPr/>
        </p:nvPicPr>
        <p:blipFill>
          <a:blip r:embed="rId4"/>
          <a:stretch>
            <a:fillRect/>
          </a:stretch>
        </p:blipFill>
        <p:spPr>
          <a:xfrm>
            <a:off x="2261652" y="3078513"/>
            <a:ext cx="7668695" cy="2495898"/>
          </a:xfrm>
          <a:prstGeom prst="rect">
            <a:avLst/>
          </a:prstGeom>
        </p:spPr>
      </p:pic>
    </p:spTree>
    <p:extLst>
      <p:ext uri="{BB962C8B-B14F-4D97-AF65-F5344CB8AC3E}">
        <p14:creationId xmlns:p14="http://schemas.microsoft.com/office/powerpoint/2010/main" val="369429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5170646"/>
          </a:xfrm>
          <a:prstGeom prst="rect">
            <a:avLst/>
          </a:prstGeom>
          <a:noFill/>
        </p:spPr>
        <p:txBody>
          <a:bodyPr wrap="square" rtlCol="0">
            <a:spAutoFit/>
          </a:bodyPr>
          <a:lstStyle/>
          <a:p>
            <a:r>
              <a:rPr lang="es-ES" sz="2600" dirty="0">
                <a:latin typeface="Roboto" panose="02000000000000000000" pitchFamily="2" charset="0"/>
                <a:ea typeface="Roboto" panose="02000000000000000000" pitchFamily="2" charset="0"/>
              </a:rPr>
              <a:t>Requisitos para el curso:</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Linux / WSL / VM con Linux / Contenedor Docker con Linux</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Docker Desktop o Docker </a:t>
            </a:r>
            <a:r>
              <a:rPr lang="es-ES" sz="2600" dirty="0" err="1">
                <a:latin typeface="Roboto" panose="02000000000000000000" pitchFamily="2" charset="0"/>
                <a:ea typeface="Roboto" panose="02000000000000000000" pitchFamily="2" charset="0"/>
              </a:rPr>
              <a:t>Engine</a:t>
            </a:r>
            <a:r>
              <a:rPr lang="es-ES" sz="2600" dirty="0">
                <a:latin typeface="Roboto" panose="02000000000000000000" pitchFamily="2" charset="0"/>
                <a:ea typeface="Roboto" panose="02000000000000000000" pitchFamily="2" charset="0"/>
              </a:rPr>
              <a:t> + Docker CLI +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Dockerhub.com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Gitlab.com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Recomendable usar Visual Studio </a:t>
            </a:r>
            <a:r>
              <a:rPr lang="es-ES" sz="2600" dirty="0" err="1">
                <a:latin typeface="Roboto" pitchFamily="2" charset="0"/>
                <a:ea typeface="Roboto" pitchFamily="2" charset="0"/>
              </a:rPr>
              <a:t>Code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Inglés muy básico</a:t>
            </a:r>
          </a:p>
          <a:p>
            <a:pPr marL="285750" indent="-285750">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a:p>
            <a:r>
              <a:rPr lang="es-ES" sz="2600" dirty="0">
                <a:latin typeface="Roboto" panose="02000000000000000000" pitchFamily="2" charset="0"/>
                <a:ea typeface="Roboto" panose="02000000000000000000" pitchFamily="2" charset="0"/>
              </a:rPr>
              <a:t>Material:</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Repositorio del Curso: : </a:t>
            </a:r>
            <a:r>
              <a:rPr lang="es-ES" sz="2600" dirty="0">
                <a:latin typeface="Roboto" pitchFamily="2" charset="0"/>
                <a:ea typeface="Roboto" pitchFamily="2" charset="0"/>
                <a:hlinkClick r:id="rId2"/>
              </a:rPr>
              <a:t>https://github.com/ramondfdez/CursoDevOps</a:t>
            </a:r>
            <a:r>
              <a:rPr lang="es-ES" sz="2600" dirty="0">
                <a:latin typeface="Roboto" pitchFamily="2" charset="0"/>
                <a:ea typeface="Roboto" pitchFamily="2" charset="0"/>
              </a:rPr>
              <a:t>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Requisitos Básicos</a:t>
            </a:r>
          </a:p>
        </p:txBody>
      </p:sp>
    </p:spTree>
    <p:extLst>
      <p:ext uri="{BB962C8B-B14F-4D97-AF65-F5344CB8AC3E}">
        <p14:creationId xmlns:p14="http://schemas.microsoft.com/office/powerpoint/2010/main" val="171459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3639750179"/>
              </p:ext>
            </p:extLst>
          </p:nvPr>
        </p:nvGraphicFramePr>
        <p:xfrm>
          <a:off x="2032000" y="1574800"/>
          <a:ext cx="8128000" cy="44500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n-US" dirty="0" err="1"/>
                        <a:t>Comando</a:t>
                      </a:r>
                      <a:endParaRPr lang="es-ES" dirty="0"/>
                    </a:p>
                  </a:txBody>
                  <a:tcPr/>
                </a:tc>
                <a:tc>
                  <a:txBody>
                    <a:bodyPr/>
                    <a:lstStyle/>
                    <a:p>
                      <a:r>
                        <a:rPr lang="en-US" dirty="0" err="1"/>
                        <a:t>Explicación</a:t>
                      </a:r>
                      <a:endParaRPr lang="es-ES" dirty="0"/>
                    </a:p>
                  </a:txBody>
                  <a:tcPr/>
                </a:tc>
                <a:extLst>
                  <a:ext uri="{0D108BD9-81ED-4DB2-BD59-A6C34878D82A}">
                    <a16:rowId xmlns:a16="http://schemas.microsoft.com/office/drawing/2014/main" val="3855090516"/>
                  </a:ext>
                </a:extLst>
              </a:tr>
              <a:tr h="370840">
                <a:tc>
                  <a:txBody>
                    <a:bodyPr/>
                    <a:lstStyle/>
                    <a:p>
                      <a:r>
                        <a:rPr lang="en-US" dirty="0"/>
                        <a:t>Docker pull &lt;imagen&gt;</a:t>
                      </a:r>
                      <a:endParaRPr lang="es-ES" dirty="0"/>
                    </a:p>
                  </a:txBody>
                  <a:tcPr/>
                </a:tc>
                <a:tc>
                  <a:txBody>
                    <a:bodyPr/>
                    <a:lstStyle/>
                    <a:p>
                      <a:r>
                        <a:rPr lang="en-US" dirty="0"/>
                        <a:t>Trae la imagen de un </a:t>
                      </a:r>
                      <a:r>
                        <a:rPr lang="en-US" dirty="0" err="1"/>
                        <a:t>registro</a:t>
                      </a:r>
                      <a:endParaRPr lang="es-ES" dirty="0"/>
                    </a:p>
                  </a:txBody>
                  <a:tcPr/>
                </a:tc>
                <a:extLst>
                  <a:ext uri="{0D108BD9-81ED-4DB2-BD59-A6C34878D82A}">
                    <a16:rowId xmlns:a16="http://schemas.microsoft.com/office/drawing/2014/main" val="1339287873"/>
                  </a:ext>
                </a:extLst>
              </a:tr>
              <a:tr h="370840">
                <a:tc>
                  <a:txBody>
                    <a:bodyPr/>
                    <a:lstStyle/>
                    <a:p>
                      <a:r>
                        <a:rPr lang="en-US" dirty="0"/>
                        <a:t>Docker images</a:t>
                      </a:r>
                      <a:endParaRPr lang="es-ES" dirty="0"/>
                    </a:p>
                  </a:txBody>
                  <a:tcPr/>
                </a:tc>
                <a:tc>
                  <a:txBody>
                    <a:bodyPr/>
                    <a:lstStyle/>
                    <a:p>
                      <a:r>
                        <a:rPr lang="en-US" dirty="0"/>
                        <a:t>Lista las </a:t>
                      </a:r>
                      <a:r>
                        <a:rPr lang="en-US" dirty="0" err="1"/>
                        <a:t>imégenes</a:t>
                      </a:r>
                      <a:r>
                        <a:rPr lang="en-US" dirty="0"/>
                        <a:t> locales</a:t>
                      </a:r>
                      <a:endParaRPr lang="es-ES" dirty="0"/>
                    </a:p>
                  </a:txBody>
                  <a:tcPr/>
                </a:tc>
                <a:extLst>
                  <a:ext uri="{0D108BD9-81ED-4DB2-BD59-A6C34878D82A}">
                    <a16:rowId xmlns:a16="http://schemas.microsoft.com/office/drawing/2014/main" val="3034664085"/>
                  </a:ext>
                </a:extLst>
              </a:tr>
              <a:tr h="370840">
                <a:tc>
                  <a:txBody>
                    <a:bodyPr/>
                    <a:lstStyle/>
                    <a:p>
                      <a:r>
                        <a:rPr lang="en-US" dirty="0"/>
                        <a:t>Docker inspect &lt;imagen/</a:t>
                      </a:r>
                      <a:r>
                        <a:rPr lang="en-US" dirty="0" err="1"/>
                        <a:t>contenedor</a:t>
                      </a:r>
                      <a:r>
                        <a:rPr lang="en-US" dirty="0"/>
                        <a:t>&gt;</a:t>
                      </a:r>
                      <a:endParaRPr lang="es-ES" dirty="0"/>
                    </a:p>
                  </a:txBody>
                  <a:tcPr/>
                </a:tc>
                <a:tc>
                  <a:txBody>
                    <a:bodyPr/>
                    <a:lstStyle/>
                    <a:p>
                      <a:r>
                        <a:rPr lang="en-US" dirty="0"/>
                        <a:t>Da </a:t>
                      </a:r>
                      <a:r>
                        <a:rPr lang="en-US" dirty="0" err="1"/>
                        <a:t>información</a:t>
                      </a:r>
                      <a:r>
                        <a:rPr lang="en-US" dirty="0"/>
                        <a:t> </a:t>
                      </a:r>
                      <a:r>
                        <a:rPr lang="en-US" dirty="0" err="1"/>
                        <a:t>adicional</a:t>
                      </a:r>
                      <a:endParaRPr lang="es-ES" dirty="0"/>
                    </a:p>
                  </a:txBody>
                  <a:tcPr/>
                </a:tc>
                <a:extLst>
                  <a:ext uri="{0D108BD9-81ED-4DB2-BD59-A6C34878D82A}">
                    <a16:rowId xmlns:a16="http://schemas.microsoft.com/office/drawing/2014/main" val="1119157411"/>
                  </a:ext>
                </a:extLst>
              </a:tr>
              <a:tr h="370840">
                <a:tc>
                  <a:txBody>
                    <a:bodyPr/>
                    <a:lstStyle/>
                    <a:p>
                      <a:r>
                        <a:rPr lang="en-US" dirty="0"/>
                        <a:t>Docker login</a:t>
                      </a:r>
                      <a:endParaRPr lang="es-ES" dirty="0"/>
                    </a:p>
                  </a:txBody>
                  <a:tcPr/>
                </a:tc>
                <a:tc>
                  <a:txBody>
                    <a:bodyPr/>
                    <a:lstStyle/>
                    <a:p>
                      <a:r>
                        <a:rPr lang="en-US" dirty="0" err="1"/>
                        <a:t>Logea</a:t>
                      </a:r>
                      <a:r>
                        <a:rPr lang="en-US" dirty="0"/>
                        <a:t> </a:t>
                      </a:r>
                      <a:r>
                        <a:rPr lang="en-US" dirty="0" err="1"/>
                        <a:t>en</a:t>
                      </a:r>
                      <a:r>
                        <a:rPr lang="en-US" dirty="0"/>
                        <a:t> un </a:t>
                      </a:r>
                      <a:r>
                        <a:rPr lang="en-US" dirty="0" err="1"/>
                        <a:t>registro</a:t>
                      </a:r>
                      <a:r>
                        <a:rPr lang="en-US" dirty="0"/>
                        <a:t> privado con docker</a:t>
                      </a:r>
                      <a:endParaRPr lang="es-ES" dirty="0"/>
                    </a:p>
                  </a:txBody>
                  <a:tcPr/>
                </a:tc>
                <a:extLst>
                  <a:ext uri="{0D108BD9-81ED-4DB2-BD59-A6C34878D82A}">
                    <a16:rowId xmlns:a16="http://schemas.microsoft.com/office/drawing/2014/main" val="892868221"/>
                  </a:ext>
                </a:extLst>
              </a:tr>
              <a:tr h="370840">
                <a:tc>
                  <a:txBody>
                    <a:bodyPr/>
                    <a:lstStyle/>
                    <a:p>
                      <a:r>
                        <a:rPr lang="en-US" dirty="0"/>
                        <a:t>Docker run &lt;imagen&gt;</a:t>
                      </a:r>
                      <a:endParaRPr lang="es-ES" dirty="0"/>
                    </a:p>
                  </a:txBody>
                  <a:tcPr/>
                </a:tc>
                <a:tc>
                  <a:txBody>
                    <a:bodyPr/>
                    <a:lstStyle/>
                    <a:p>
                      <a:r>
                        <a:rPr lang="en-US" dirty="0" err="1"/>
                        <a:t>Inicia</a:t>
                      </a:r>
                      <a:r>
                        <a:rPr lang="en-US" dirty="0"/>
                        <a:t> un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Docker </a:t>
                      </a:r>
                      <a:r>
                        <a:rPr lang="en-US" dirty="0" err="1"/>
                        <a:t>ps</a:t>
                      </a:r>
                      <a:r>
                        <a:rPr lang="en-US" dirty="0"/>
                        <a:t> (-a)</a:t>
                      </a:r>
                      <a:endParaRPr lang="es-ES" dirty="0"/>
                    </a:p>
                  </a:txBody>
                  <a:tcPr/>
                </a:tc>
                <a:tc>
                  <a:txBody>
                    <a:bodyPr/>
                    <a:lstStyle/>
                    <a:p>
                      <a:r>
                        <a:rPr lang="en-US" dirty="0"/>
                        <a:t>Lista </a:t>
                      </a:r>
                      <a:r>
                        <a:rPr lang="en-US" dirty="0" err="1"/>
                        <a:t>contenedores</a:t>
                      </a:r>
                      <a:r>
                        <a:rPr lang="en-US" dirty="0"/>
                        <a:t> </a:t>
                      </a:r>
                      <a:r>
                        <a:rPr lang="en-US" dirty="0" err="1"/>
                        <a:t>en</a:t>
                      </a:r>
                      <a:r>
                        <a:rPr lang="en-US" dirty="0"/>
                        <a:t> </a:t>
                      </a:r>
                      <a:r>
                        <a:rPr lang="en-US" dirty="0" err="1"/>
                        <a:t>ejecución</a:t>
                      </a:r>
                      <a:endParaRPr lang="es-ES" dirty="0"/>
                    </a:p>
                  </a:txBody>
                  <a:tcPr/>
                </a:tc>
                <a:extLst>
                  <a:ext uri="{0D108BD9-81ED-4DB2-BD59-A6C34878D82A}">
                    <a16:rowId xmlns:a16="http://schemas.microsoft.com/office/drawing/2014/main" val="1000917"/>
                  </a:ext>
                </a:extLst>
              </a:tr>
              <a:tr h="370840">
                <a:tc>
                  <a:txBody>
                    <a:bodyPr/>
                    <a:lstStyle/>
                    <a:p>
                      <a:r>
                        <a:rPr lang="en-US" dirty="0"/>
                        <a:t>Docker exec &lt;</a:t>
                      </a:r>
                      <a:r>
                        <a:rPr lang="en-US" dirty="0" err="1"/>
                        <a:t>contenedor</a:t>
                      </a:r>
                      <a:r>
                        <a:rPr lang="en-US" dirty="0"/>
                        <a:t>&gt; &lt;</a:t>
                      </a:r>
                      <a:r>
                        <a:rPr lang="en-US" dirty="0" err="1"/>
                        <a:t>comando</a:t>
                      </a:r>
                      <a:r>
                        <a:rPr lang="en-US" dirty="0"/>
                        <a:t>&gt; </a:t>
                      </a:r>
                      <a:endParaRPr lang="es-ES" dirty="0"/>
                    </a:p>
                  </a:txBody>
                  <a:tcPr/>
                </a:tc>
                <a:tc>
                  <a:txBody>
                    <a:bodyPr/>
                    <a:lstStyle/>
                    <a:p>
                      <a:r>
                        <a:rPr lang="en-US" dirty="0" err="1"/>
                        <a:t>Ejecuta</a:t>
                      </a:r>
                      <a:r>
                        <a:rPr lang="en-US" dirty="0"/>
                        <a:t> un commando </a:t>
                      </a:r>
                      <a:r>
                        <a:rPr lang="en-US" dirty="0" err="1"/>
                        <a:t>en</a:t>
                      </a:r>
                      <a:r>
                        <a:rPr lang="en-US" dirty="0"/>
                        <a:t> un </a:t>
                      </a:r>
                      <a:r>
                        <a:rPr lang="en-US" dirty="0" err="1"/>
                        <a:t>contenedor</a:t>
                      </a:r>
                      <a:endParaRPr lang="es-ES" dirty="0"/>
                    </a:p>
                  </a:txBody>
                  <a:tcPr/>
                </a:tc>
                <a:extLst>
                  <a:ext uri="{0D108BD9-81ED-4DB2-BD59-A6C34878D82A}">
                    <a16:rowId xmlns:a16="http://schemas.microsoft.com/office/drawing/2014/main" val="1745109925"/>
                  </a:ext>
                </a:extLst>
              </a:tr>
              <a:tr h="370840">
                <a:tc>
                  <a:txBody>
                    <a:bodyPr/>
                    <a:lstStyle/>
                    <a:p>
                      <a:r>
                        <a:rPr lang="en-US" dirty="0"/>
                        <a:t>Docker tag &lt;imagen&gt; &lt;tag&gt;</a:t>
                      </a:r>
                      <a:endParaRPr lang="es-ES" dirty="0"/>
                    </a:p>
                  </a:txBody>
                  <a:tcPr/>
                </a:tc>
                <a:tc>
                  <a:txBody>
                    <a:bodyPr/>
                    <a:lstStyle/>
                    <a:p>
                      <a:r>
                        <a:rPr lang="en-US" dirty="0" err="1"/>
                        <a:t>Etiqueta</a:t>
                      </a:r>
                      <a:r>
                        <a:rPr lang="en-US" dirty="0"/>
                        <a:t> </a:t>
                      </a:r>
                      <a:r>
                        <a:rPr lang="en-US" dirty="0" err="1"/>
                        <a:t>una</a:t>
                      </a:r>
                      <a:r>
                        <a:rPr lang="en-US" dirty="0"/>
                        <a:t> imagen</a:t>
                      </a:r>
                      <a:endParaRPr lang="es-ES" dirty="0"/>
                    </a:p>
                  </a:txBody>
                  <a:tcPr/>
                </a:tc>
                <a:extLst>
                  <a:ext uri="{0D108BD9-81ED-4DB2-BD59-A6C34878D82A}">
                    <a16:rowId xmlns:a16="http://schemas.microsoft.com/office/drawing/2014/main" val="1126989362"/>
                  </a:ext>
                </a:extLst>
              </a:tr>
              <a:tr h="370840">
                <a:tc>
                  <a:txBody>
                    <a:bodyPr/>
                    <a:lstStyle/>
                    <a:p>
                      <a:r>
                        <a:rPr lang="es-ES" dirty="0"/>
                        <a:t>Docker logs &lt;contenedor&gt;</a:t>
                      </a:r>
                    </a:p>
                  </a:txBody>
                  <a:tcPr/>
                </a:tc>
                <a:tc>
                  <a:txBody>
                    <a:bodyPr/>
                    <a:lstStyle/>
                    <a:p>
                      <a:r>
                        <a:rPr lang="es-ES" dirty="0"/>
                        <a:t>Muestra logs del contenedor</a:t>
                      </a:r>
                    </a:p>
                  </a:txBody>
                  <a:tcPr/>
                </a:tc>
                <a:extLst>
                  <a:ext uri="{0D108BD9-81ED-4DB2-BD59-A6C34878D82A}">
                    <a16:rowId xmlns:a16="http://schemas.microsoft.com/office/drawing/2014/main" val="2568453051"/>
                  </a:ext>
                </a:extLst>
              </a:tr>
              <a:tr h="370840">
                <a:tc>
                  <a:txBody>
                    <a:bodyPr/>
                    <a:lstStyle/>
                    <a:p>
                      <a:r>
                        <a:rPr lang="en-US" dirty="0"/>
                        <a:t>Docker push &lt;imagen&gt;</a:t>
                      </a:r>
                      <a:endParaRPr lang="es-ES" dirty="0"/>
                    </a:p>
                  </a:txBody>
                  <a:tcPr/>
                </a:tc>
                <a:tc>
                  <a:txBody>
                    <a:bodyPr/>
                    <a:lstStyle/>
                    <a:p>
                      <a:r>
                        <a:rPr lang="en-US" dirty="0" err="1"/>
                        <a:t>Sube</a:t>
                      </a:r>
                      <a:r>
                        <a:rPr lang="en-US" dirty="0"/>
                        <a:t> imagen a un </a:t>
                      </a:r>
                      <a:r>
                        <a:rPr lang="en-US" dirty="0" err="1"/>
                        <a:t>registro</a:t>
                      </a:r>
                      <a:endParaRPr lang="es-ES" dirty="0"/>
                    </a:p>
                  </a:txBody>
                  <a:tcPr/>
                </a:tc>
                <a:extLst>
                  <a:ext uri="{0D108BD9-81ED-4DB2-BD59-A6C34878D82A}">
                    <a16:rowId xmlns:a16="http://schemas.microsoft.com/office/drawing/2014/main" val="812139799"/>
                  </a:ext>
                </a:extLst>
              </a:tr>
              <a:tr h="370840">
                <a:tc>
                  <a:txBody>
                    <a:bodyPr/>
                    <a:lstStyle/>
                    <a:p>
                      <a:r>
                        <a:rPr lang="es-ES" dirty="0"/>
                        <a:t>Docker </a:t>
                      </a:r>
                      <a:r>
                        <a:rPr lang="es-ES" dirty="0" err="1"/>
                        <a:t>build</a:t>
                      </a:r>
                      <a:r>
                        <a:rPr lang="es-ES" dirty="0"/>
                        <a:t> .</a:t>
                      </a:r>
                    </a:p>
                  </a:txBody>
                  <a:tcPr/>
                </a:tc>
                <a:tc>
                  <a:txBody>
                    <a:bodyPr/>
                    <a:lstStyle/>
                    <a:p>
                      <a:r>
                        <a:rPr lang="es-ES" dirty="0"/>
                        <a:t>Crea una imagen a partir de un </a:t>
                      </a:r>
                      <a:r>
                        <a:rPr lang="es-ES" dirty="0" err="1"/>
                        <a:t>Dockerfile</a:t>
                      </a:r>
                      <a:endParaRPr lang="es-ES" dirty="0"/>
                    </a:p>
                  </a:txBody>
                  <a:tcPr/>
                </a:tc>
                <a:extLst>
                  <a:ext uri="{0D108BD9-81ED-4DB2-BD59-A6C34878D82A}">
                    <a16:rowId xmlns:a16="http://schemas.microsoft.com/office/drawing/2014/main" val="2089040071"/>
                  </a:ext>
                </a:extLst>
              </a:tr>
            </a:tbl>
          </a:graphicData>
        </a:graphic>
      </p:graphicFrame>
    </p:spTree>
    <p:extLst>
      <p:ext uri="{BB962C8B-B14F-4D97-AF65-F5344CB8AC3E}">
        <p14:creationId xmlns:p14="http://schemas.microsoft.com/office/powerpoint/2010/main" val="2890083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416494999"/>
              </p:ext>
            </p:extLst>
          </p:nvPr>
        </p:nvGraphicFramePr>
        <p:xfrm>
          <a:off x="2032000" y="1574800"/>
          <a:ext cx="8128000" cy="43484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s-ES" noProof="0" dirty="0"/>
                        <a:t>Comando</a:t>
                      </a:r>
                    </a:p>
                  </a:txBody>
                  <a:tcPr/>
                </a:tc>
                <a:tc>
                  <a:txBody>
                    <a:bodyPr/>
                    <a:lstStyle/>
                    <a:p>
                      <a:r>
                        <a:rPr lang="es-ES" noProof="0" dirty="0"/>
                        <a:t>Explicación</a:t>
                      </a:r>
                    </a:p>
                  </a:txBody>
                  <a:tcPr/>
                </a:tc>
                <a:extLst>
                  <a:ext uri="{0D108BD9-81ED-4DB2-BD59-A6C34878D82A}">
                    <a16:rowId xmlns:a16="http://schemas.microsoft.com/office/drawing/2014/main" val="3855090516"/>
                  </a:ext>
                </a:extLst>
              </a:tr>
              <a:tr h="370840">
                <a:tc>
                  <a:txBody>
                    <a:bodyPr/>
                    <a:lstStyle/>
                    <a:p>
                      <a:r>
                        <a:rPr lang="en-US" dirty="0"/>
                        <a:t>-d</a:t>
                      </a:r>
                      <a:endParaRPr lang="es-ES" dirty="0"/>
                    </a:p>
                  </a:txBody>
                  <a:tcPr/>
                </a:tc>
                <a:tc>
                  <a:txBody>
                    <a:bodyPr/>
                    <a:lstStyle/>
                    <a:p>
                      <a:r>
                        <a:rPr lang="es-ES" noProof="0" dirty="0"/>
                        <a:t>Ejecuta en segundo plano</a:t>
                      </a:r>
                    </a:p>
                  </a:txBody>
                  <a:tcPr/>
                </a:tc>
                <a:extLst>
                  <a:ext uri="{0D108BD9-81ED-4DB2-BD59-A6C34878D82A}">
                    <a16:rowId xmlns:a16="http://schemas.microsoft.com/office/drawing/2014/main" val="1339287873"/>
                  </a:ext>
                </a:extLst>
              </a:tr>
              <a:tr h="370840">
                <a:tc>
                  <a:txBody>
                    <a:bodyPr/>
                    <a:lstStyle/>
                    <a:p>
                      <a:r>
                        <a:rPr lang="en-US" dirty="0"/>
                        <a:t>-e</a:t>
                      </a:r>
                      <a:endParaRPr lang="es-ES" dirty="0"/>
                    </a:p>
                  </a:txBody>
                  <a:tcPr/>
                </a:tc>
                <a:tc>
                  <a:txBody>
                    <a:bodyPr/>
                    <a:lstStyle/>
                    <a:p>
                      <a:r>
                        <a:rPr lang="es-ES" dirty="0"/>
                        <a:t>Añade variables de entorno adicionales</a:t>
                      </a:r>
                    </a:p>
                  </a:txBody>
                  <a:tcPr/>
                </a:tc>
                <a:extLst>
                  <a:ext uri="{0D108BD9-81ED-4DB2-BD59-A6C34878D82A}">
                    <a16:rowId xmlns:a16="http://schemas.microsoft.com/office/drawing/2014/main" val="3034664085"/>
                  </a:ext>
                </a:extLst>
              </a:tr>
              <a:tr h="370840">
                <a:tc>
                  <a:txBody>
                    <a:bodyPr/>
                    <a:lstStyle/>
                    <a:p>
                      <a:r>
                        <a:rPr lang="es-ES" dirty="0"/>
                        <a:t>-i / -</a:t>
                      </a:r>
                      <a:r>
                        <a:rPr lang="es-ES" dirty="0" err="1"/>
                        <a:t>it</a:t>
                      </a:r>
                      <a:endParaRPr lang="es-ES" dirty="0"/>
                    </a:p>
                  </a:txBody>
                  <a:tcPr/>
                </a:tc>
                <a:tc>
                  <a:txBody>
                    <a:bodyPr/>
                    <a:lstStyle/>
                    <a:p>
                      <a:r>
                        <a:rPr lang="es-ES" dirty="0"/>
                        <a:t>Ejecuta en modo interactivo</a:t>
                      </a:r>
                    </a:p>
                  </a:txBody>
                  <a:tcPr/>
                </a:tc>
                <a:extLst>
                  <a:ext uri="{0D108BD9-81ED-4DB2-BD59-A6C34878D82A}">
                    <a16:rowId xmlns:a16="http://schemas.microsoft.com/office/drawing/2014/main" val="1119157411"/>
                  </a:ext>
                </a:extLst>
              </a:tr>
              <a:tr h="370840">
                <a:tc>
                  <a:txBody>
                    <a:bodyPr/>
                    <a:lstStyle/>
                    <a:p>
                      <a:r>
                        <a:rPr lang="es-ES" dirty="0"/>
                        <a:t>-l</a:t>
                      </a:r>
                    </a:p>
                  </a:txBody>
                  <a:tcPr/>
                </a:tc>
                <a:tc>
                  <a:txBody>
                    <a:bodyPr/>
                    <a:lstStyle/>
                    <a:p>
                      <a:r>
                        <a:rPr lang="es-ES" dirty="0"/>
                        <a:t>Añade una etiqueta de </a:t>
                      </a:r>
                      <a:r>
                        <a:rPr lang="es-ES" dirty="0" err="1"/>
                        <a:t>metadata</a:t>
                      </a:r>
                      <a:endParaRPr lang="es-ES" dirty="0"/>
                    </a:p>
                  </a:txBody>
                  <a:tcPr/>
                </a:tc>
                <a:extLst>
                  <a:ext uri="{0D108BD9-81ED-4DB2-BD59-A6C34878D82A}">
                    <a16:rowId xmlns:a16="http://schemas.microsoft.com/office/drawing/2014/main" val="892868221"/>
                  </a:ext>
                </a:extLst>
              </a:tr>
              <a:tr h="370840">
                <a:tc>
                  <a:txBody>
                    <a:bodyPr/>
                    <a:lstStyle/>
                    <a:p>
                      <a:r>
                        <a:rPr lang="en-US" dirty="0"/>
                        <a:t>--name</a:t>
                      </a:r>
                      <a:endParaRPr lang="es-ES" dirty="0"/>
                    </a:p>
                  </a:txBody>
                  <a:tcPr/>
                </a:tc>
                <a:tc>
                  <a:txBody>
                    <a:bodyPr/>
                    <a:lstStyle/>
                    <a:p>
                      <a:r>
                        <a:rPr lang="en-US" dirty="0" err="1"/>
                        <a:t>Asigna</a:t>
                      </a:r>
                      <a:r>
                        <a:rPr lang="en-US" dirty="0"/>
                        <a:t> un </a:t>
                      </a:r>
                      <a:r>
                        <a:rPr lang="en-US" dirty="0" err="1"/>
                        <a:t>nombre</a:t>
                      </a:r>
                      <a:r>
                        <a:rPr lang="en-US" dirty="0"/>
                        <a:t> al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--rm </a:t>
                      </a:r>
                      <a:endParaRPr lang="es-ES" dirty="0"/>
                    </a:p>
                  </a:txBody>
                  <a:tcPr/>
                </a:tc>
                <a:tc>
                  <a:txBody>
                    <a:bodyPr/>
                    <a:lstStyle/>
                    <a:p>
                      <a:r>
                        <a:rPr lang="en-US" dirty="0" err="1"/>
                        <a:t>Elimina</a:t>
                      </a:r>
                      <a:r>
                        <a:rPr lang="en-US" dirty="0"/>
                        <a:t> </a:t>
                      </a:r>
                      <a:r>
                        <a:rPr lang="en-US" dirty="0" err="1"/>
                        <a:t>el</a:t>
                      </a:r>
                      <a:r>
                        <a:rPr lang="en-US" dirty="0"/>
                        <a:t> </a:t>
                      </a:r>
                      <a:r>
                        <a:rPr lang="en-US" dirty="0" err="1"/>
                        <a:t>contenedor</a:t>
                      </a:r>
                      <a:r>
                        <a:rPr lang="en-US" dirty="0"/>
                        <a:t> </a:t>
                      </a:r>
                      <a:r>
                        <a:rPr lang="en-US" dirty="0" err="1"/>
                        <a:t>tras</a:t>
                      </a:r>
                      <a:r>
                        <a:rPr lang="en-US" dirty="0"/>
                        <a:t> </a:t>
                      </a:r>
                      <a:r>
                        <a:rPr lang="en-US" dirty="0" err="1"/>
                        <a:t>acabar</a:t>
                      </a:r>
                      <a:endParaRPr lang="es-ES" dirty="0"/>
                    </a:p>
                  </a:txBody>
                  <a:tcPr/>
                </a:tc>
                <a:extLst>
                  <a:ext uri="{0D108BD9-81ED-4DB2-BD59-A6C34878D82A}">
                    <a16:rowId xmlns:a16="http://schemas.microsoft.com/office/drawing/2014/main" val="1000917"/>
                  </a:ext>
                </a:extLst>
              </a:tr>
              <a:tr h="370840">
                <a:tc>
                  <a:txBody>
                    <a:bodyPr/>
                    <a:lstStyle/>
                    <a:p>
                      <a:r>
                        <a:rPr lang="en-US" dirty="0"/>
                        <a:t>--restart no</a:t>
                      </a:r>
                      <a:endParaRPr lang="es-ES" dirty="0"/>
                    </a:p>
                  </a:txBody>
                  <a:tcPr/>
                </a:tc>
                <a:tc>
                  <a:txBody>
                    <a:bodyPr/>
                    <a:lstStyle/>
                    <a:p>
                      <a:r>
                        <a:rPr lang="en-US" dirty="0"/>
                        <a:t>Política de </a:t>
                      </a:r>
                      <a:r>
                        <a:rPr lang="en-US" dirty="0" err="1"/>
                        <a:t>reinicio</a:t>
                      </a:r>
                      <a:endParaRPr lang="es-ES" dirty="0"/>
                    </a:p>
                  </a:txBody>
                  <a:tcPr/>
                </a:tc>
                <a:extLst>
                  <a:ext uri="{0D108BD9-81ED-4DB2-BD59-A6C34878D82A}">
                    <a16:rowId xmlns:a16="http://schemas.microsoft.com/office/drawing/2014/main" val="1745109925"/>
                  </a:ext>
                </a:extLst>
              </a:tr>
              <a:tr h="370840">
                <a:tc>
                  <a:txBody>
                    <a:bodyPr/>
                    <a:lstStyle/>
                    <a:p>
                      <a:r>
                        <a:rPr lang="es-ES" dirty="0"/>
                        <a:t>-p &lt;local&gt;:&lt;contenedor&gt;</a:t>
                      </a:r>
                    </a:p>
                  </a:txBody>
                  <a:tcPr/>
                </a:tc>
                <a:tc>
                  <a:txBody>
                    <a:bodyPr/>
                    <a:lstStyle/>
                    <a:p>
                      <a:r>
                        <a:rPr lang="es-ES" dirty="0"/>
                        <a:t>Realiza el mapeado de puertos</a:t>
                      </a:r>
                    </a:p>
                  </a:txBody>
                  <a:tcPr/>
                </a:tc>
                <a:extLst>
                  <a:ext uri="{0D108BD9-81ED-4DB2-BD59-A6C34878D82A}">
                    <a16:rowId xmlns:a16="http://schemas.microsoft.com/office/drawing/2014/main" val="990556450"/>
                  </a:ext>
                </a:extLst>
              </a:tr>
              <a:tr h="370840">
                <a:tc>
                  <a:txBody>
                    <a:bodyPr/>
                    <a:lstStyle/>
                    <a:p>
                      <a:r>
                        <a:rPr lang="en-US" dirty="0"/>
                        <a:t>-u</a:t>
                      </a:r>
                      <a:endParaRPr lang="es-ES" dirty="0"/>
                    </a:p>
                  </a:txBody>
                  <a:tcPr/>
                </a:tc>
                <a:tc>
                  <a:txBody>
                    <a:bodyPr/>
                    <a:lstStyle/>
                    <a:p>
                      <a:r>
                        <a:rPr lang="en-US" dirty="0" err="1"/>
                        <a:t>Usuario</a:t>
                      </a:r>
                      <a:r>
                        <a:rPr lang="en-US" dirty="0"/>
                        <a:t> con </a:t>
                      </a:r>
                      <a:r>
                        <a:rPr lang="en-US" dirty="0" err="1"/>
                        <a:t>el</a:t>
                      </a:r>
                      <a:r>
                        <a:rPr lang="en-US" dirty="0"/>
                        <a:t> que se </a:t>
                      </a:r>
                      <a:r>
                        <a:rPr lang="en-US" dirty="0" err="1"/>
                        <a:t>ejecuta</a:t>
                      </a:r>
                      <a:r>
                        <a:rPr lang="en-US" dirty="0"/>
                        <a:t> </a:t>
                      </a:r>
                      <a:r>
                        <a:rPr lang="en-US" dirty="0" err="1"/>
                        <a:t>el</a:t>
                      </a:r>
                      <a:r>
                        <a:rPr lang="en-US" dirty="0"/>
                        <a:t> </a:t>
                      </a:r>
                      <a:r>
                        <a:rPr lang="en-US" dirty="0" err="1"/>
                        <a:t>contenedor</a:t>
                      </a:r>
                      <a:endParaRPr lang="es-ES" dirty="0"/>
                    </a:p>
                  </a:txBody>
                  <a:tcPr/>
                </a:tc>
                <a:extLst>
                  <a:ext uri="{0D108BD9-81ED-4DB2-BD59-A6C34878D82A}">
                    <a16:rowId xmlns:a16="http://schemas.microsoft.com/office/drawing/2014/main" val="1126989362"/>
                  </a:ext>
                </a:extLst>
              </a:tr>
              <a:tr h="370840">
                <a:tc>
                  <a:txBody>
                    <a:bodyPr/>
                    <a:lstStyle/>
                    <a:p>
                      <a:r>
                        <a:rPr lang="es-ES" dirty="0"/>
                        <a:t>-v / --</a:t>
                      </a:r>
                      <a:r>
                        <a:rPr lang="es-ES" dirty="0" err="1"/>
                        <a:t>mount</a:t>
                      </a:r>
                      <a:endParaRPr lang="es-ES" dirty="0"/>
                    </a:p>
                  </a:txBody>
                  <a:tcPr/>
                </a:tc>
                <a:tc>
                  <a:txBody>
                    <a:bodyPr/>
                    <a:lstStyle/>
                    <a:p>
                      <a:r>
                        <a:rPr lang="es-ES" dirty="0"/>
                        <a:t>Monta un volumen en el contenedor</a:t>
                      </a:r>
                    </a:p>
                  </a:txBody>
                  <a:tcPr/>
                </a:tc>
                <a:extLst>
                  <a:ext uri="{0D108BD9-81ED-4DB2-BD59-A6C34878D82A}">
                    <a16:rowId xmlns:a16="http://schemas.microsoft.com/office/drawing/2014/main" val="812139799"/>
                  </a:ext>
                </a:extLst>
              </a:tr>
            </a:tbl>
          </a:graphicData>
        </a:graphic>
      </p:graphicFrame>
    </p:spTree>
    <p:extLst>
      <p:ext uri="{BB962C8B-B14F-4D97-AF65-F5344CB8AC3E}">
        <p14:creationId xmlns:p14="http://schemas.microsoft.com/office/powerpoint/2010/main" val="4264789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Probamos algunos comandos </a:t>
            </a:r>
            <a:r>
              <a:rPr lang="en-US" dirty="0">
                <a:latin typeface="Roboto" panose="02000000000000000000" pitchFamily="2" charset="0"/>
                <a:ea typeface="Roboto" panose="02000000000000000000" pitchFamily="2" charset="0"/>
              </a:rPr>
              <a:t>docker de la </a:t>
            </a:r>
            <a:r>
              <a:rPr lang="es-ES" dirty="0">
                <a:latin typeface="Roboto" panose="02000000000000000000" pitchFamily="2" charset="0"/>
                <a:ea typeface="Roboto" panose="02000000000000000000" pitchFamily="2" charset="0"/>
              </a:rPr>
              <a:t>tabla</a:t>
            </a:r>
          </a:p>
          <a:p>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774127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3139321"/>
          </a:xfrm>
          <a:prstGeom prst="rect">
            <a:avLst/>
          </a:prstGeom>
          <a:noFill/>
        </p:spPr>
        <p:txBody>
          <a:bodyPr wrap="square" rtlCol="0">
            <a:spAutoFit/>
          </a:bodyPr>
          <a:lstStyle/>
          <a:p>
            <a:pPr marL="342900" indent="-342900">
              <a:buFont typeface="+mj-lt"/>
              <a:buAutoNum type="arabicPeriod"/>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a:t>
            </a: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graphicFrame>
        <p:nvGraphicFramePr>
          <p:cNvPr id="13" name="Tabla 2">
            <a:extLst>
              <a:ext uri="{FF2B5EF4-FFF2-40B4-BE49-F238E27FC236}">
                <a16:creationId xmlns:a16="http://schemas.microsoft.com/office/drawing/2014/main" id="{43318B97-2BE9-8CAD-D635-CBB5A6AB051D}"/>
              </a:ext>
            </a:extLst>
          </p:cNvPr>
          <p:cNvGraphicFramePr>
            <a:graphicFrameLocks noGrp="1"/>
          </p:cNvGraphicFramePr>
          <p:nvPr>
            <p:extLst>
              <p:ext uri="{D42A27DB-BD31-4B8C-83A1-F6EECF244321}">
                <p14:modId xmlns:p14="http://schemas.microsoft.com/office/powerpoint/2010/main" val="901816628"/>
              </p:ext>
            </p:extLst>
          </p:nvPr>
        </p:nvGraphicFramePr>
        <p:xfrm>
          <a:off x="1530879" y="3117338"/>
          <a:ext cx="8128000" cy="640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62994573"/>
                    </a:ext>
                  </a:extLst>
                </a:gridCol>
              </a:tblGrid>
              <a:tr h="370840">
                <a:tc>
                  <a:txBody>
                    <a:bodyPr/>
                    <a:lstStyle/>
                    <a:p>
                      <a:r>
                        <a:rPr lang="en-US" b="0" dirty="0">
                          <a:solidFill>
                            <a:srgbClr val="C678DD"/>
                          </a:solidFill>
                          <a:effectLst/>
                          <a:latin typeface="Consolas" panose="020B0609020204030204" pitchFamily="49" charset="0"/>
                        </a:rPr>
                        <a:t>FROM</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alpine</a:t>
                      </a:r>
                      <a:endParaRPr lang="en-US" b="0" dirty="0">
                        <a:solidFill>
                          <a:srgbClr val="ABB2BF"/>
                        </a:solidFill>
                        <a:effectLst/>
                        <a:latin typeface="Consolas" panose="020B0609020204030204" pitchFamily="49" charset="0"/>
                      </a:endParaRPr>
                    </a:p>
                    <a:p>
                      <a:r>
                        <a:rPr lang="en-US" b="0" dirty="0">
                          <a:solidFill>
                            <a:srgbClr val="C678DD"/>
                          </a:solidFill>
                          <a:effectLst/>
                          <a:latin typeface="Consolas" panose="020B0609020204030204" pitchFamily="49" charset="0"/>
                        </a:rPr>
                        <a:t>CMD</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echo</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"Hello, World!"</a:t>
                      </a:r>
                      <a:endParaRPr lang="en-US" b="0" dirty="0">
                        <a:solidFill>
                          <a:srgbClr val="ABB2BF"/>
                        </a:solidFill>
                        <a:effectLst/>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845429"/>
                  </a:ext>
                </a:extLst>
              </a:tr>
            </a:tbl>
          </a:graphicData>
        </a:graphic>
      </p:graphicFrame>
      <p:graphicFrame>
        <p:nvGraphicFramePr>
          <p:cNvPr id="14" name="Tabla 4">
            <a:extLst>
              <a:ext uri="{FF2B5EF4-FFF2-40B4-BE49-F238E27FC236}">
                <a16:creationId xmlns:a16="http://schemas.microsoft.com/office/drawing/2014/main" id="{3AEF98E0-C52C-CB51-1FD9-98153DBA7B58}"/>
              </a:ext>
            </a:extLst>
          </p:cNvPr>
          <p:cNvGraphicFramePr>
            <a:graphicFrameLocks noGrp="1"/>
          </p:cNvGraphicFramePr>
          <p:nvPr>
            <p:extLst>
              <p:ext uri="{D42A27DB-BD31-4B8C-83A1-F6EECF244321}">
                <p14:modId xmlns:p14="http://schemas.microsoft.com/office/powerpoint/2010/main" val="1116064808"/>
              </p:ext>
            </p:extLst>
          </p:nvPr>
        </p:nvGraphicFramePr>
        <p:xfrm>
          <a:off x="1530879" y="4434318"/>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build -f Demo1.Dockerfile </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t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graphicFrame>
        <p:nvGraphicFramePr>
          <p:cNvPr id="15" name="Tabla 14">
            <a:extLst>
              <a:ext uri="{FF2B5EF4-FFF2-40B4-BE49-F238E27FC236}">
                <a16:creationId xmlns:a16="http://schemas.microsoft.com/office/drawing/2014/main" id="{C3D161DE-CB78-5B8B-B651-0929BB376486}"/>
              </a:ext>
            </a:extLst>
          </p:cNvPr>
          <p:cNvGraphicFramePr>
            <a:graphicFrameLocks noGrp="1"/>
          </p:cNvGraphicFramePr>
          <p:nvPr>
            <p:extLst>
              <p:ext uri="{D42A27DB-BD31-4B8C-83A1-F6EECF244321}">
                <p14:modId xmlns:p14="http://schemas.microsoft.com/office/powerpoint/2010/main" val="203901652"/>
              </p:ext>
            </p:extLst>
          </p:nvPr>
        </p:nvGraphicFramePr>
        <p:xfrm>
          <a:off x="1530879" y="557755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run –-rm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spTree>
    <p:extLst>
      <p:ext uri="{BB962C8B-B14F-4D97-AF65-F5344CB8AC3E}">
        <p14:creationId xmlns:p14="http://schemas.microsoft.com/office/powerpoint/2010/main" val="3687848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Registro: Es un servicio que almacena y distribuye no solo imágenes de contenedores, sino también los artefactos relacionados.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Repositorio: Es una colección de imágenes u otros artefactos de un registro que tienen el mismo nombre pero etiquetas diferentes (tag).</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Artefacto</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una imagen de contenedor u otro artefacto dentro de un registro está asociado con una o varias etiquetas, tiene una o más capas y se identifica mediante un manifiesto.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Registros Repositorios y Artefacto</a:t>
            </a:r>
          </a:p>
        </p:txBody>
      </p:sp>
      <p:pic>
        <p:nvPicPr>
          <p:cNvPr id="2" name="Imagen 1">
            <a:extLst>
              <a:ext uri="{FF2B5EF4-FFF2-40B4-BE49-F238E27FC236}">
                <a16:creationId xmlns:a16="http://schemas.microsoft.com/office/drawing/2014/main" id="{BC4D3F75-A38A-2E9E-B9CC-BC5E1697736F}"/>
              </a:ext>
            </a:extLst>
          </p:cNvPr>
          <p:cNvPicPr>
            <a:picLocks noChangeAspect="1"/>
          </p:cNvPicPr>
          <p:nvPr/>
        </p:nvPicPr>
        <p:blipFill>
          <a:blip r:embed="rId4"/>
          <a:stretch>
            <a:fillRect/>
          </a:stretch>
        </p:blipFill>
        <p:spPr>
          <a:xfrm>
            <a:off x="3829120" y="3355512"/>
            <a:ext cx="4033878" cy="2641319"/>
          </a:xfrm>
          <a:prstGeom prst="rect">
            <a:avLst/>
          </a:prstGeom>
        </p:spPr>
      </p:pic>
    </p:spTree>
    <p:extLst>
      <p:ext uri="{BB962C8B-B14F-4D97-AF65-F5344CB8AC3E}">
        <p14:creationId xmlns:p14="http://schemas.microsoft.com/office/powerpoint/2010/main" val="3355772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itchFamily="2" charset="0"/>
                <a:ea typeface="Roboto" pitchFamily="2" charset="0"/>
              </a:rPr>
              <a:t>Usaremos </a:t>
            </a:r>
            <a:r>
              <a:rPr lang="es-ES" dirty="0" err="1">
                <a:latin typeface="Roboto" pitchFamily="2" charset="0"/>
                <a:ea typeface="Roboto" pitchFamily="2" charset="0"/>
              </a:rPr>
              <a:t>DockerHub</a:t>
            </a:r>
            <a:r>
              <a:rPr lang="es-ES" dirty="0">
                <a:latin typeface="Roboto" pitchFamily="2" charset="0"/>
                <a:ea typeface="Roboto" pitchFamily="2" charset="0"/>
              </a:rPr>
              <a:t> en este curso como registro de imágenes: </a:t>
            </a:r>
            <a:r>
              <a:rPr lang="es-ES" dirty="0">
                <a:latin typeface="Roboto" pitchFamily="2" charset="0"/>
                <a:ea typeface="Roboto" pitchFamily="2" charset="0"/>
                <a:hlinkClick r:id="rId2"/>
              </a:rPr>
              <a:t>https://hub.docker.com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DockerHub</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3" name="CuadroTexto 2">
            <a:extLst>
              <a:ext uri="{FF2B5EF4-FFF2-40B4-BE49-F238E27FC236}">
                <a16:creationId xmlns:a16="http://schemas.microsoft.com/office/drawing/2014/main" id="{F858BAA0-C1A1-3F6E-D69B-A658FAD18AFE}"/>
              </a:ext>
            </a:extLst>
          </p:cNvPr>
          <p:cNvSpPr txBox="1"/>
          <p:nvPr/>
        </p:nvSpPr>
        <p:spPr>
          <a:xfrm>
            <a:off x="3700615" y="5741516"/>
            <a:ext cx="6100354" cy="369332"/>
          </a:xfrm>
          <a:prstGeom prst="rect">
            <a:avLst/>
          </a:prstGeom>
          <a:noFill/>
        </p:spPr>
        <p:txBody>
          <a:bodyPr wrap="square">
            <a:spAutoFit/>
          </a:bodyPr>
          <a:lstStyle/>
          <a:p>
            <a:r>
              <a:rPr lang="es-ES" dirty="0">
                <a:latin typeface="Roboto" panose="02000000000000000000" pitchFamily="2" charset="0"/>
                <a:ea typeface="Roboto" panose="02000000000000000000" pitchFamily="2" charset="0"/>
              </a:rPr>
              <a:t>*Nos crearemos una cuenta todos.</a:t>
            </a:r>
          </a:p>
        </p:txBody>
      </p:sp>
      <p:pic>
        <p:nvPicPr>
          <p:cNvPr id="5" name="Imagen 4">
            <a:extLst>
              <a:ext uri="{FF2B5EF4-FFF2-40B4-BE49-F238E27FC236}">
                <a16:creationId xmlns:a16="http://schemas.microsoft.com/office/drawing/2014/main" id="{0128AB97-7FF5-B7CC-45B3-5700462D828A}"/>
              </a:ext>
            </a:extLst>
          </p:cNvPr>
          <p:cNvPicPr>
            <a:picLocks noChangeAspect="1"/>
          </p:cNvPicPr>
          <p:nvPr/>
        </p:nvPicPr>
        <p:blipFill>
          <a:blip r:embed="rId5"/>
          <a:stretch>
            <a:fillRect/>
          </a:stretch>
        </p:blipFill>
        <p:spPr>
          <a:xfrm>
            <a:off x="1859280" y="2048442"/>
            <a:ext cx="3092603" cy="3077615"/>
          </a:xfrm>
          <a:prstGeom prst="rect">
            <a:avLst/>
          </a:prstGeom>
        </p:spPr>
      </p:pic>
      <p:pic>
        <p:nvPicPr>
          <p:cNvPr id="12" name="Imagen 11">
            <a:extLst>
              <a:ext uri="{FF2B5EF4-FFF2-40B4-BE49-F238E27FC236}">
                <a16:creationId xmlns:a16="http://schemas.microsoft.com/office/drawing/2014/main" id="{85E80B03-3F55-01CC-4BA4-DDDCE8F91C33}"/>
              </a:ext>
            </a:extLst>
          </p:cNvPr>
          <p:cNvPicPr>
            <a:picLocks noChangeAspect="1"/>
          </p:cNvPicPr>
          <p:nvPr/>
        </p:nvPicPr>
        <p:blipFill>
          <a:blip r:embed="rId6"/>
          <a:stretch>
            <a:fillRect/>
          </a:stretch>
        </p:blipFill>
        <p:spPr>
          <a:xfrm>
            <a:off x="5791863" y="2653668"/>
            <a:ext cx="4143953" cy="1867161"/>
          </a:xfrm>
          <a:prstGeom prst="rect">
            <a:avLst/>
          </a:prstGeom>
        </p:spPr>
      </p:pic>
    </p:spTree>
    <p:extLst>
      <p:ext uri="{BB962C8B-B14F-4D97-AF65-F5344CB8AC3E}">
        <p14:creationId xmlns:p14="http://schemas.microsoft.com/office/powerpoint/2010/main" val="2766527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Registros Privados</a:t>
            </a:r>
          </a:p>
        </p:txBody>
      </p:sp>
      <p:pic>
        <p:nvPicPr>
          <p:cNvPr id="2" name="Imagen 1">
            <a:extLst>
              <a:ext uri="{FF2B5EF4-FFF2-40B4-BE49-F238E27FC236}">
                <a16:creationId xmlns:a16="http://schemas.microsoft.com/office/drawing/2014/main" id="{4EB29F66-AE9D-C211-4E3B-973C87D75A54}"/>
              </a:ext>
            </a:extLst>
          </p:cNvPr>
          <p:cNvPicPr>
            <a:picLocks noChangeAspect="1"/>
          </p:cNvPicPr>
          <p:nvPr/>
        </p:nvPicPr>
        <p:blipFill>
          <a:blip r:embed="rId4"/>
          <a:stretch>
            <a:fillRect/>
          </a:stretch>
        </p:blipFill>
        <p:spPr>
          <a:xfrm>
            <a:off x="942368" y="1860007"/>
            <a:ext cx="1708868" cy="1276351"/>
          </a:xfrm>
          <a:prstGeom prst="rect">
            <a:avLst/>
          </a:prstGeom>
        </p:spPr>
      </p:pic>
      <p:sp>
        <p:nvSpPr>
          <p:cNvPr id="7" name="CuadroTexto 6">
            <a:extLst>
              <a:ext uri="{FF2B5EF4-FFF2-40B4-BE49-F238E27FC236}">
                <a16:creationId xmlns:a16="http://schemas.microsoft.com/office/drawing/2014/main" id="{A8192FDC-6928-F3F3-B52A-C4B53C547573}"/>
              </a:ext>
            </a:extLst>
          </p:cNvPr>
          <p:cNvSpPr txBox="1"/>
          <p:nvPr/>
        </p:nvSpPr>
        <p:spPr>
          <a:xfrm>
            <a:off x="1495277" y="3136358"/>
            <a:ext cx="603050" cy="369332"/>
          </a:xfrm>
          <a:prstGeom prst="rect">
            <a:avLst/>
          </a:prstGeom>
          <a:noFill/>
        </p:spPr>
        <p:txBody>
          <a:bodyPr wrap="none" rtlCol="0">
            <a:spAutoFit/>
          </a:bodyPr>
          <a:lstStyle/>
          <a:p>
            <a:r>
              <a:rPr lang="en-US" dirty="0"/>
              <a:t>ECR</a:t>
            </a:r>
            <a:endParaRPr lang="es-ES" dirty="0"/>
          </a:p>
        </p:txBody>
      </p:sp>
      <p:pic>
        <p:nvPicPr>
          <p:cNvPr id="10" name="Imagen 9">
            <a:extLst>
              <a:ext uri="{FF2B5EF4-FFF2-40B4-BE49-F238E27FC236}">
                <a16:creationId xmlns:a16="http://schemas.microsoft.com/office/drawing/2014/main" id="{B8E7443F-7C6B-2724-C045-E723EBA9146A}"/>
              </a:ext>
            </a:extLst>
          </p:cNvPr>
          <p:cNvPicPr>
            <a:picLocks noChangeAspect="1"/>
          </p:cNvPicPr>
          <p:nvPr/>
        </p:nvPicPr>
        <p:blipFill>
          <a:blip r:embed="rId5"/>
          <a:stretch>
            <a:fillRect/>
          </a:stretch>
        </p:blipFill>
        <p:spPr>
          <a:xfrm>
            <a:off x="2988250" y="1933818"/>
            <a:ext cx="1613663" cy="1128728"/>
          </a:xfrm>
          <a:prstGeom prst="rect">
            <a:avLst/>
          </a:prstGeom>
        </p:spPr>
      </p:pic>
      <p:sp>
        <p:nvSpPr>
          <p:cNvPr id="11" name="CuadroTexto 10">
            <a:extLst>
              <a:ext uri="{FF2B5EF4-FFF2-40B4-BE49-F238E27FC236}">
                <a16:creationId xmlns:a16="http://schemas.microsoft.com/office/drawing/2014/main" id="{25C66DC7-C5A9-ADDF-28FE-BDE1427C9971}"/>
              </a:ext>
            </a:extLst>
          </p:cNvPr>
          <p:cNvSpPr txBox="1"/>
          <p:nvPr/>
        </p:nvSpPr>
        <p:spPr>
          <a:xfrm>
            <a:off x="3478936" y="3136358"/>
            <a:ext cx="632289" cy="369332"/>
          </a:xfrm>
          <a:prstGeom prst="rect">
            <a:avLst/>
          </a:prstGeom>
          <a:noFill/>
        </p:spPr>
        <p:txBody>
          <a:bodyPr wrap="none" rtlCol="0">
            <a:spAutoFit/>
          </a:bodyPr>
          <a:lstStyle/>
          <a:p>
            <a:r>
              <a:rPr lang="en-US" dirty="0"/>
              <a:t>ACR</a:t>
            </a:r>
            <a:endParaRPr lang="es-ES" dirty="0"/>
          </a:p>
        </p:txBody>
      </p:sp>
      <p:pic>
        <p:nvPicPr>
          <p:cNvPr id="13" name="Imagen 12">
            <a:extLst>
              <a:ext uri="{FF2B5EF4-FFF2-40B4-BE49-F238E27FC236}">
                <a16:creationId xmlns:a16="http://schemas.microsoft.com/office/drawing/2014/main" id="{E3802AEB-F636-B195-F3B2-4F68A7A1801F}"/>
              </a:ext>
            </a:extLst>
          </p:cNvPr>
          <p:cNvPicPr>
            <a:picLocks noChangeAspect="1"/>
          </p:cNvPicPr>
          <p:nvPr/>
        </p:nvPicPr>
        <p:blipFill>
          <a:blip r:embed="rId6"/>
          <a:stretch>
            <a:fillRect/>
          </a:stretch>
        </p:blipFill>
        <p:spPr>
          <a:xfrm>
            <a:off x="8836993" y="1860007"/>
            <a:ext cx="1405116" cy="1234027"/>
          </a:xfrm>
          <a:prstGeom prst="rect">
            <a:avLst/>
          </a:prstGeom>
        </p:spPr>
      </p:pic>
      <p:sp>
        <p:nvSpPr>
          <p:cNvPr id="14" name="CuadroTexto 13">
            <a:extLst>
              <a:ext uri="{FF2B5EF4-FFF2-40B4-BE49-F238E27FC236}">
                <a16:creationId xmlns:a16="http://schemas.microsoft.com/office/drawing/2014/main" id="{C79104A1-22ED-5A15-0A2D-76CE0183BF46}"/>
              </a:ext>
            </a:extLst>
          </p:cNvPr>
          <p:cNvSpPr txBox="1"/>
          <p:nvPr/>
        </p:nvSpPr>
        <p:spPr>
          <a:xfrm>
            <a:off x="9066447" y="3070597"/>
            <a:ext cx="793807" cy="369332"/>
          </a:xfrm>
          <a:prstGeom prst="rect">
            <a:avLst/>
          </a:prstGeom>
          <a:noFill/>
        </p:spPr>
        <p:txBody>
          <a:bodyPr wrap="none" rtlCol="0">
            <a:spAutoFit/>
          </a:bodyPr>
          <a:lstStyle/>
          <a:p>
            <a:r>
              <a:rPr lang="en-US" dirty="0"/>
              <a:t>Nexus</a:t>
            </a:r>
            <a:endParaRPr lang="es-ES" dirty="0"/>
          </a:p>
        </p:txBody>
      </p:sp>
      <p:pic>
        <p:nvPicPr>
          <p:cNvPr id="15" name="Imagen 14">
            <a:extLst>
              <a:ext uri="{FF2B5EF4-FFF2-40B4-BE49-F238E27FC236}">
                <a16:creationId xmlns:a16="http://schemas.microsoft.com/office/drawing/2014/main" id="{CCF08957-E9CA-8F59-C896-40EE89A0618C}"/>
              </a:ext>
            </a:extLst>
          </p:cNvPr>
          <p:cNvPicPr>
            <a:picLocks noChangeAspect="1"/>
          </p:cNvPicPr>
          <p:nvPr/>
        </p:nvPicPr>
        <p:blipFill>
          <a:blip r:embed="rId7"/>
          <a:stretch>
            <a:fillRect/>
          </a:stretch>
        </p:blipFill>
        <p:spPr>
          <a:xfrm>
            <a:off x="9606320" y="3710846"/>
            <a:ext cx="1271579" cy="1282541"/>
          </a:xfrm>
          <a:prstGeom prst="rect">
            <a:avLst/>
          </a:prstGeom>
        </p:spPr>
      </p:pic>
      <p:sp>
        <p:nvSpPr>
          <p:cNvPr id="16" name="CuadroTexto 15">
            <a:extLst>
              <a:ext uri="{FF2B5EF4-FFF2-40B4-BE49-F238E27FC236}">
                <a16:creationId xmlns:a16="http://schemas.microsoft.com/office/drawing/2014/main" id="{667F811C-AB95-939C-AA6B-EF44E614C6BB}"/>
              </a:ext>
            </a:extLst>
          </p:cNvPr>
          <p:cNvSpPr txBox="1"/>
          <p:nvPr/>
        </p:nvSpPr>
        <p:spPr>
          <a:xfrm>
            <a:off x="9735745" y="4882744"/>
            <a:ext cx="875561" cy="369332"/>
          </a:xfrm>
          <a:prstGeom prst="rect">
            <a:avLst/>
          </a:prstGeom>
          <a:noFill/>
        </p:spPr>
        <p:txBody>
          <a:bodyPr wrap="none" rtlCol="0">
            <a:spAutoFit/>
          </a:bodyPr>
          <a:lstStyle/>
          <a:p>
            <a:r>
              <a:rPr lang="en-US" dirty="0"/>
              <a:t>Harbor</a:t>
            </a:r>
            <a:endParaRPr lang="es-ES" dirty="0"/>
          </a:p>
        </p:txBody>
      </p:sp>
      <p:pic>
        <p:nvPicPr>
          <p:cNvPr id="17" name="Imagen 16">
            <a:extLst>
              <a:ext uri="{FF2B5EF4-FFF2-40B4-BE49-F238E27FC236}">
                <a16:creationId xmlns:a16="http://schemas.microsoft.com/office/drawing/2014/main" id="{15791C48-A278-8F64-9F29-C817F16D3459}"/>
              </a:ext>
            </a:extLst>
          </p:cNvPr>
          <p:cNvPicPr>
            <a:picLocks noChangeAspect="1"/>
          </p:cNvPicPr>
          <p:nvPr/>
        </p:nvPicPr>
        <p:blipFill>
          <a:blip r:embed="rId8"/>
          <a:stretch>
            <a:fillRect/>
          </a:stretch>
        </p:blipFill>
        <p:spPr>
          <a:xfrm>
            <a:off x="5213339" y="3579501"/>
            <a:ext cx="1280402" cy="1356616"/>
          </a:xfrm>
          <a:prstGeom prst="rect">
            <a:avLst/>
          </a:prstGeom>
        </p:spPr>
      </p:pic>
      <p:pic>
        <p:nvPicPr>
          <p:cNvPr id="18" name="Imagen 17">
            <a:extLst>
              <a:ext uri="{FF2B5EF4-FFF2-40B4-BE49-F238E27FC236}">
                <a16:creationId xmlns:a16="http://schemas.microsoft.com/office/drawing/2014/main" id="{ECC40637-9B34-55E1-FA73-2DAD78F46785}"/>
              </a:ext>
            </a:extLst>
          </p:cNvPr>
          <p:cNvPicPr>
            <a:picLocks noChangeAspect="1"/>
          </p:cNvPicPr>
          <p:nvPr/>
        </p:nvPicPr>
        <p:blipFill>
          <a:blip r:embed="rId9"/>
          <a:stretch>
            <a:fillRect/>
          </a:stretch>
        </p:blipFill>
        <p:spPr>
          <a:xfrm>
            <a:off x="5186963" y="1860007"/>
            <a:ext cx="1280402" cy="1202540"/>
          </a:xfrm>
          <a:prstGeom prst="rect">
            <a:avLst/>
          </a:prstGeom>
        </p:spPr>
      </p:pic>
      <p:pic>
        <p:nvPicPr>
          <p:cNvPr id="19" name="Imagen 18">
            <a:extLst>
              <a:ext uri="{FF2B5EF4-FFF2-40B4-BE49-F238E27FC236}">
                <a16:creationId xmlns:a16="http://schemas.microsoft.com/office/drawing/2014/main" id="{4B5FB7E2-8949-0A21-8E2E-1322866BB13B}"/>
              </a:ext>
            </a:extLst>
          </p:cNvPr>
          <p:cNvPicPr>
            <a:picLocks noChangeAspect="1"/>
          </p:cNvPicPr>
          <p:nvPr/>
        </p:nvPicPr>
        <p:blipFill>
          <a:blip r:embed="rId10"/>
          <a:stretch>
            <a:fillRect/>
          </a:stretch>
        </p:blipFill>
        <p:spPr>
          <a:xfrm>
            <a:off x="1177070" y="3731933"/>
            <a:ext cx="1133579" cy="1036415"/>
          </a:xfrm>
          <a:prstGeom prst="rect">
            <a:avLst/>
          </a:prstGeom>
        </p:spPr>
      </p:pic>
      <p:pic>
        <p:nvPicPr>
          <p:cNvPr id="20" name="Picture 2" descr="What is an artifact repository?">
            <a:extLst>
              <a:ext uri="{FF2B5EF4-FFF2-40B4-BE49-F238E27FC236}">
                <a16:creationId xmlns:a16="http://schemas.microsoft.com/office/drawing/2014/main" id="{A31C25D8-EEAB-AF7F-B445-FDDE054D64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9652" y="3649120"/>
            <a:ext cx="1271579" cy="1271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ress and Media Resources - Docker">
            <a:extLst>
              <a:ext uri="{FF2B5EF4-FFF2-40B4-BE49-F238E27FC236}">
                <a16:creationId xmlns:a16="http://schemas.microsoft.com/office/drawing/2014/main" id="{F7D6150E-4D31-FC5F-0F70-FB98462397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9580" y="3683745"/>
            <a:ext cx="1579602" cy="1132793"/>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427DC492-E220-DD85-6146-68984A6498A4}"/>
              </a:ext>
            </a:extLst>
          </p:cNvPr>
          <p:cNvSpPr txBox="1"/>
          <p:nvPr/>
        </p:nvSpPr>
        <p:spPr>
          <a:xfrm>
            <a:off x="1442334" y="4829666"/>
            <a:ext cx="659155" cy="369332"/>
          </a:xfrm>
          <a:prstGeom prst="rect">
            <a:avLst/>
          </a:prstGeom>
          <a:noFill/>
        </p:spPr>
        <p:txBody>
          <a:bodyPr wrap="none" rtlCol="0">
            <a:spAutoFit/>
          </a:bodyPr>
          <a:lstStyle/>
          <a:p>
            <a:r>
              <a:rPr lang="en-US" dirty="0"/>
              <a:t>GCR</a:t>
            </a:r>
            <a:endParaRPr lang="es-ES" dirty="0"/>
          </a:p>
        </p:txBody>
      </p:sp>
      <p:sp>
        <p:nvSpPr>
          <p:cNvPr id="23" name="CuadroTexto 22">
            <a:extLst>
              <a:ext uri="{FF2B5EF4-FFF2-40B4-BE49-F238E27FC236}">
                <a16:creationId xmlns:a16="http://schemas.microsoft.com/office/drawing/2014/main" id="{4A5671D6-7E5A-37E5-D282-A02FBF17D22F}"/>
              </a:ext>
            </a:extLst>
          </p:cNvPr>
          <p:cNvSpPr txBox="1"/>
          <p:nvPr/>
        </p:nvSpPr>
        <p:spPr>
          <a:xfrm>
            <a:off x="2999998" y="4829666"/>
            <a:ext cx="1354410" cy="369332"/>
          </a:xfrm>
          <a:prstGeom prst="rect">
            <a:avLst/>
          </a:prstGeom>
          <a:noFill/>
        </p:spPr>
        <p:txBody>
          <a:bodyPr wrap="none" rtlCol="0">
            <a:spAutoFit/>
          </a:bodyPr>
          <a:lstStyle/>
          <a:p>
            <a:r>
              <a:rPr lang="en-US" dirty="0"/>
              <a:t>Docker Hub</a:t>
            </a:r>
            <a:endParaRPr lang="es-ES" dirty="0"/>
          </a:p>
        </p:txBody>
      </p:sp>
      <p:sp>
        <p:nvSpPr>
          <p:cNvPr id="24" name="CuadroTexto 23">
            <a:extLst>
              <a:ext uri="{FF2B5EF4-FFF2-40B4-BE49-F238E27FC236}">
                <a16:creationId xmlns:a16="http://schemas.microsoft.com/office/drawing/2014/main" id="{6A0AC357-6012-4A99-5F03-76DDF8A4E055}"/>
              </a:ext>
            </a:extLst>
          </p:cNvPr>
          <p:cNvSpPr txBox="1"/>
          <p:nvPr/>
        </p:nvSpPr>
        <p:spPr>
          <a:xfrm>
            <a:off x="5491997" y="3136358"/>
            <a:ext cx="748923" cy="369332"/>
          </a:xfrm>
          <a:prstGeom prst="rect">
            <a:avLst/>
          </a:prstGeom>
          <a:noFill/>
        </p:spPr>
        <p:txBody>
          <a:bodyPr wrap="none" rtlCol="0">
            <a:spAutoFit/>
          </a:bodyPr>
          <a:lstStyle/>
          <a:p>
            <a:r>
              <a:rPr lang="en-US" dirty="0"/>
              <a:t>Gitlab</a:t>
            </a:r>
            <a:endParaRPr lang="es-ES" dirty="0"/>
          </a:p>
        </p:txBody>
      </p:sp>
      <p:sp>
        <p:nvSpPr>
          <p:cNvPr id="25" name="CuadroTexto 24">
            <a:extLst>
              <a:ext uri="{FF2B5EF4-FFF2-40B4-BE49-F238E27FC236}">
                <a16:creationId xmlns:a16="http://schemas.microsoft.com/office/drawing/2014/main" id="{966E7D2F-DA8B-7369-0B60-7BA08FF11419}"/>
              </a:ext>
            </a:extLst>
          </p:cNvPr>
          <p:cNvSpPr txBox="1"/>
          <p:nvPr/>
        </p:nvSpPr>
        <p:spPr>
          <a:xfrm>
            <a:off x="5411750" y="4829666"/>
            <a:ext cx="883575" cy="369332"/>
          </a:xfrm>
          <a:prstGeom prst="rect">
            <a:avLst/>
          </a:prstGeom>
          <a:noFill/>
        </p:spPr>
        <p:txBody>
          <a:bodyPr wrap="none" rtlCol="0">
            <a:spAutoFit/>
          </a:bodyPr>
          <a:lstStyle/>
          <a:p>
            <a:r>
              <a:rPr lang="en-US" dirty="0"/>
              <a:t>GitHub</a:t>
            </a:r>
            <a:endParaRPr lang="es-ES" dirty="0"/>
          </a:p>
        </p:txBody>
      </p:sp>
      <p:sp>
        <p:nvSpPr>
          <p:cNvPr id="26" name="CuadroTexto 25">
            <a:extLst>
              <a:ext uri="{FF2B5EF4-FFF2-40B4-BE49-F238E27FC236}">
                <a16:creationId xmlns:a16="http://schemas.microsoft.com/office/drawing/2014/main" id="{712077BF-F316-D8A3-EA1B-E00BF037DE9A}"/>
              </a:ext>
            </a:extLst>
          </p:cNvPr>
          <p:cNvSpPr txBox="1"/>
          <p:nvPr/>
        </p:nvSpPr>
        <p:spPr>
          <a:xfrm>
            <a:off x="8334741" y="4882744"/>
            <a:ext cx="661400" cy="369332"/>
          </a:xfrm>
          <a:prstGeom prst="rect">
            <a:avLst/>
          </a:prstGeom>
          <a:noFill/>
        </p:spPr>
        <p:txBody>
          <a:bodyPr wrap="none" rtlCol="0">
            <a:spAutoFit/>
          </a:bodyPr>
          <a:lstStyle/>
          <a:p>
            <a:r>
              <a:rPr lang="en-US" dirty="0"/>
              <a:t>JFrog</a:t>
            </a:r>
            <a:endParaRPr lang="es-ES" dirty="0"/>
          </a:p>
        </p:txBody>
      </p:sp>
    </p:spTree>
    <p:extLst>
      <p:ext uri="{BB962C8B-B14F-4D97-AF65-F5344CB8AC3E}">
        <p14:creationId xmlns:p14="http://schemas.microsoft.com/office/powerpoint/2010/main" val="1039070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4801314"/>
          </a:xfrm>
          <a:prstGeom prst="rect">
            <a:avLst/>
          </a:prstGeom>
          <a:noFill/>
        </p:spPr>
        <p:txBody>
          <a:bodyPr wrap="square" rtlCol="0">
            <a:spAutoFit/>
          </a:bodyPr>
          <a:lstStyle/>
          <a:p>
            <a:r>
              <a:rPr lang="en-US" b="0" i="0" dirty="0" err="1">
                <a:solidFill>
                  <a:srgbClr val="000000"/>
                </a:solidFill>
                <a:effectLst/>
                <a:latin typeface="Roboto" pitchFamily="2" charset="0"/>
                <a:ea typeface="Roboto" pitchFamily="2" charset="0"/>
              </a:rPr>
              <a:t>Imágenes</a:t>
            </a:r>
            <a:r>
              <a:rPr lang="en-US" b="0" i="0" dirty="0">
                <a:solidFill>
                  <a:srgbClr val="000000"/>
                </a:solidFill>
                <a:effectLst/>
                <a:latin typeface="Roboto" pitchFamily="2" charset="0"/>
                <a:ea typeface="Roboto" pitchFamily="2" charset="0"/>
              </a:rPr>
              <a:t> docker </a:t>
            </a:r>
            <a:r>
              <a:rPr lang="en-US" b="0" i="0" dirty="0" err="1">
                <a:solidFill>
                  <a:srgbClr val="000000"/>
                </a:solidFill>
                <a:effectLst/>
                <a:latin typeface="Roboto" pitchFamily="2" charset="0"/>
                <a:ea typeface="Roboto" pitchFamily="2" charset="0"/>
              </a:rPr>
              <a:t>más</a:t>
            </a:r>
            <a:r>
              <a:rPr lang="en-US" b="0" i="0" dirty="0">
                <a:solidFill>
                  <a:srgbClr val="000000"/>
                </a:solidFill>
                <a:effectLst/>
                <a:latin typeface="Roboto" pitchFamily="2" charset="0"/>
                <a:ea typeface="Roboto" pitchFamily="2" charset="0"/>
              </a:rPr>
              <a:t> </a:t>
            </a:r>
            <a:r>
              <a:rPr lang="en-US" dirty="0" err="1">
                <a:solidFill>
                  <a:srgbClr val="000000"/>
                </a:solidFill>
                <a:latin typeface="Roboto" pitchFamily="2" charset="0"/>
                <a:ea typeface="Roboto" pitchFamily="2" charset="0"/>
              </a:rPr>
              <a:t>descargadas</a:t>
            </a:r>
            <a:r>
              <a:rPr lang="en-US" dirty="0">
                <a:solidFill>
                  <a:srgbClr val="000000"/>
                </a:solidFill>
                <a:latin typeface="Roboto" pitchFamily="2" charset="0"/>
                <a:ea typeface="Roboto" pitchFamily="2" charset="0"/>
              </a:rPr>
              <a:t>:</a:t>
            </a: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r>
              <a:rPr lang="en-US" dirty="0">
                <a:solidFill>
                  <a:srgbClr val="000000"/>
                </a:solidFill>
                <a:latin typeface="Roboto" pitchFamily="2" charset="0"/>
                <a:ea typeface="Roboto" pitchFamily="2" charset="0"/>
              </a:rPr>
              <a:t>Tags </a:t>
            </a:r>
            <a:r>
              <a:rPr lang="en-US" dirty="0" err="1">
                <a:solidFill>
                  <a:srgbClr val="000000"/>
                </a:solidFill>
                <a:latin typeface="Roboto" pitchFamily="2" charset="0"/>
                <a:ea typeface="Roboto" pitchFamily="2" charset="0"/>
              </a:rPr>
              <a:t>más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usadas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Sistemas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operativos</a:t>
            </a:r>
            <a:r>
              <a:rPr lang="en-US" dirty="0">
                <a:solidFill>
                  <a:srgbClr val="000000"/>
                </a:solidFill>
                <a:latin typeface="Roboto" pitchFamily="2" charset="0"/>
                <a:ea typeface="Roboto" pitchFamily="2" charset="0"/>
              </a:rPr>
              <a:t> base):</a:t>
            </a:r>
          </a:p>
          <a:p>
            <a:pPr marL="285750" indent="-285750">
              <a:buFontTx/>
              <a:buChar char="-"/>
            </a:pPr>
            <a:r>
              <a:rPr lang="en-US" dirty="0">
                <a:solidFill>
                  <a:srgbClr val="000000"/>
                </a:solidFill>
                <a:latin typeface="Roboto" pitchFamily="2" charset="0"/>
                <a:ea typeface="Roboto" pitchFamily="2" charset="0"/>
              </a:rPr>
              <a:t>Alpine: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Alpine (5mb) </a:t>
            </a:r>
            <a:r>
              <a:rPr lang="en-US" dirty="0" err="1">
                <a:solidFill>
                  <a:srgbClr val="000000"/>
                </a:solidFill>
                <a:latin typeface="Roboto" pitchFamily="2" charset="0"/>
                <a:ea typeface="Roboto" pitchFamily="2" charset="0"/>
              </a:rPr>
              <a:t>especialmente</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diseñada</a:t>
            </a:r>
            <a:r>
              <a:rPr lang="en-US" dirty="0">
                <a:solidFill>
                  <a:srgbClr val="000000"/>
                </a:solidFill>
                <a:latin typeface="Roboto" pitchFamily="2" charset="0"/>
                <a:ea typeface="Roboto" pitchFamily="2" charset="0"/>
              </a:rPr>
              <a:t> para </a:t>
            </a:r>
            <a:r>
              <a:rPr lang="en-US" dirty="0" err="1">
                <a:solidFill>
                  <a:srgbClr val="000000"/>
                </a:solidFill>
                <a:latin typeface="Roboto" pitchFamily="2" charset="0"/>
                <a:ea typeface="Roboto" pitchFamily="2" charset="0"/>
              </a:rPr>
              <a:t>contenedores</a:t>
            </a:r>
            <a:r>
              <a:rPr lang="en-US" dirty="0">
                <a:solidFill>
                  <a:srgbClr val="000000"/>
                </a:solidFill>
                <a:latin typeface="Roboto" pitchFamily="2" charset="0"/>
                <a:ea typeface="Roboto" pitchFamily="2" charset="0"/>
              </a:rPr>
              <a:t>,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a:t>
            </a:r>
          </a:p>
          <a:p>
            <a:pPr marL="285750" indent="-285750">
              <a:buFontTx/>
              <a:buChar char="-"/>
            </a:pPr>
            <a:r>
              <a:rPr lang="en-US" dirty="0">
                <a:solidFill>
                  <a:srgbClr val="000000"/>
                </a:solidFill>
                <a:latin typeface="Roboto" pitchFamily="2" charset="0"/>
                <a:ea typeface="Roboto" pitchFamily="2" charset="0"/>
              </a:rPr>
              <a:t>Slim: Es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version Debian base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el</a:t>
            </a:r>
            <a:r>
              <a:rPr lang="en-US" dirty="0">
                <a:solidFill>
                  <a:srgbClr val="000000"/>
                </a:solidFill>
                <a:latin typeface="Roboto" pitchFamily="2" charset="0"/>
                <a:ea typeface="Roboto" pitchFamily="2" charset="0"/>
              </a:rPr>
              <a:t> que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 (20mb)</a:t>
            </a:r>
          </a:p>
          <a:p>
            <a:pPr marL="285750" indent="-285750">
              <a:buFontTx/>
              <a:buChar char="-"/>
            </a:pPr>
            <a:r>
              <a:rPr lang="en-US" dirty="0">
                <a:solidFill>
                  <a:srgbClr val="000000"/>
                </a:solidFill>
                <a:latin typeface="Roboto" pitchFamily="2" charset="0"/>
                <a:ea typeface="Roboto" pitchFamily="2" charset="0"/>
              </a:rPr>
              <a:t>Bullseye: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Debian:Bullseye</a:t>
            </a:r>
            <a:r>
              <a:rPr lang="en-US" dirty="0">
                <a:solidFill>
                  <a:srgbClr val="000000"/>
                </a:solidFill>
                <a:latin typeface="Roboto" pitchFamily="2" charset="0"/>
                <a:ea typeface="Roboto" pitchFamily="2" charset="0"/>
              </a:rPr>
              <a:t> (50mb)</a:t>
            </a:r>
          </a:p>
          <a:p>
            <a:pPr marL="285750" indent="-285750">
              <a:buFontTx/>
              <a:buChar char="-"/>
            </a:pPr>
            <a:r>
              <a:rPr lang="en-US" dirty="0">
                <a:solidFill>
                  <a:srgbClr val="000000"/>
                </a:solidFill>
                <a:latin typeface="Roboto" pitchFamily="2" charset="0"/>
                <a:ea typeface="Roboto" pitchFamily="2" charset="0"/>
              </a:rPr>
              <a:t>Buster: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Debian:Buster</a:t>
            </a:r>
            <a:r>
              <a:rPr lang="en-US" dirty="0">
                <a:solidFill>
                  <a:srgbClr val="000000"/>
                </a:solidFill>
                <a:latin typeface="Roboto" pitchFamily="2" charset="0"/>
                <a:ea typeface="Roboto" pitchFamily="2" charset="0"/>
              </a:rPr>
              <a:t> (50mb)</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útiles</a:t>
            </a:r>
          </a:p>
        </p:txBody>
      </p:sp>
      <p:pic>
        <p:nvPicPr>
          <p:cNvPr id="1026" name="Picture 2" descr="Nginx-Logo-02 | Sysadmins de Cuba">
            <a:extLst>
              <a:ext uri="{FF2B5EF4-FFF2-40B4-BE49-F238E27FC236}">
                <a16:creationId xmlns:a16="http://schemas.microsoft.com/office/drawing/2014/main" id="{13E3863D-CA45-1D45-E2FD-0745231D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141" y="1778715"/>
            <a:ext cx="1015795" cy="1015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pine Linux SVG Vector Logos - Vector Logo Zone">
            <a:extLst>
              <a:ext uri="{FF2B5EF4-FFF2-40B4-BE49-F238E27FC236}">
                <a16:creationId xmlns:a16="http://schemas.microsoft.com/office/drawing/2014/main" id="{18774329-7E86-C4B1-4068-03D3CEDC0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062" y="1731254"/>
            <a:ext cx="1926481" cy="96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D4DCBE6-83C3-2337-4015-74ADD4FF2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652" y="1843225"/>
            <a:ext cx="2195696" cy="773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ndi Design - BusyBox">
            <a:extLst>
              <a:ext uri="{FF2B5EF4-FFF2-40B4-BE49-F238E27FC236}">
                <a16:creationId xmlns:a16="http://schemas.microsoft.com/office/drawing/2014/main" id="{7F2FDE4C-4D36-2A8B-95C0-C8902079A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16" y="1420389"/>
            <a:ext cx="2195696" cy="17255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Logo, symbol, meaning, history, PNG, brand">
            <a:extLst>
              <a:ext uri="{FF2B5EF4-FFF2-40B4-BE49-F238E27FC236}">
                <a16:creationId xmlns:a16="http://schemas.microsoft.com/office/drawing/2014/main" id="{069208E2-0DFA-0ADE-6309-BFC0060E48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6559" y="1677204"/>
            <a:ext cx="1875095" cy="10547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cono Postgresql, original, la marca, logo en Devicon">
            <a:extLst>
              <a:ext uri="{FF2B5EF4-FFF2-40B4-BE49-F238E27FC236}">
                <a16:creationId xmlns:a16="http://schemas.microsoft.com/office/drawing/2014/main" id="{24EAA5E9-B6F3-FD16-E055-7428A93587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1931" y="2806167"/>
            <a:ext cx="1062781" cy="10627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ownload Redis Logo in SVG Vector or PNG File Format - Logo.wine">
            <a:extLst>
              <a:ext uri="{FF2B5EF4-FFF2-40B4-BE49-F238E27FC236}">
                <a16:creationId xmlns:a16="http://schemas.microsoft.com/office/drawing/2014/main" id="{1956D3E2-8584-26F4-B7F0-2CA61FDE8C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0" y="2578169"/>
            <a:ext cx="1991949" cy="13279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Node.js SVG Vector Logos - Vector Logo Zone">
            <a:extLst>
              <a:ext uri="{FF2B5EF4-FFF2-40B4-BE49-F238E27FC236}">
                <a16:creationId xmlns:a16="http://schemas.microsoft.com/office/drawing/2014/main" id="{590A02AF-38C1-11E4-D2D7-80ACC78C36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390" y="2862673"/>
            <a:ext cx="1748299" cy="8741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C3038A1-162C-82AC-B6FA-39B314E78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543" y="2967878"/>
            <a:ext cx="2285075" cy="61589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ySQL Logo | significado del logotipo, png, vector">
            <a:extLst>
              <a:ext uri="{FF2B5EF4-FFF2-40B4-BE49-F238E27FC236}">
                <a16:creationId xmlns:a16="http://schemas.microsoft.com/office/drawing/2014/main" id="{C751A144-086C-EE15-0675-D0FB30F35D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3449" y="2862673"/>
            <a:ext cx="1375406" cy="7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3465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iremos a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y descargaremos algunos de las imágenes más descargadas, las probaremos y las eliminaremos tras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9497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descargamos imágenes con diferentes tags y las comprobamos, miramos su interior a ver si tienen lo mismo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6984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Índice</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Introducción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Administración de Sistemas Linux</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3: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4: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5: CICD</a:t>
            </a:r>
          </a:p>
        </p:txBody>
      </p:sp>
    </p:spTree>
    <p:extLst>
      <p:ext uri="{BB962C8B-B14F-4D97-AF65-F5344CB8AC3E}">
        <p14:creationId xmlns:p14="http://schemas.microsoft.com/office/powerpoint/2010/main" val="2732000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la imagen creada anteriormente para etiquetarla correctamente y la subiremos a nuestro repositorio de </a:t>
            </a:r>
            <a:r>
              <a:rPr lang="es-ES" dirty="0" err="1">
                <a:latin typeface="Roboto" panose="02000000000000000000" pitchFamily="2" charset="0"/>
                <a:ea typeface="Roboto" panose="02000000000000000000" pitchFamily="2" charset="0"/>
              </a:rPr>
              <a:t>DockerHub</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5990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Probaremos a crear un repositorio privado con otro nombre e intentaremos subir nuestra imagen al nuevo repositorio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51113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95758"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cs typeface="Calibri" panose="020F0502020204030204" pitchFamily="34" charset="0"/>
              </a:rPr>
              <a:t>Registry local</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Usaremos</a:t>
            </a:r>
            <a:r>
              <a:rPr lang="en-US" dirty="0">
                <a:latin typeface="Roboto" panose="02000000000000000000" pitchFamily="2" charset="0"/>
                <a:ea typeface="Roboto" panose="02000000000000000000" pitchFamily="2" charset="0"/>
              </a:rPr>
              <a:t> la imagen de registry para </a:t>
            </a:r>
            <a:r>
              <a:rPr lang="en-US" dirty="0" err="1">
                <a:latin typeface="Roboto" panose="02000000000000000000" pitchFamily="2" charset="0"/>
                <a:ea typeface="Roboto" panose="02000000000000000000" pitchFamily="2" charset="0"/>
              </a:rPr>
              <a:t>crearnos</a:t>
            </a:r>
            <a:r>
              <a:rPr lang="en-US" dirty="0">
                <a:latin typeface="Roboto" panose="02000000000000000000" pitchFamily="2" charset="0"/>
                <a:ea typeface="Roboto" panose="02000000000000000000" pitchFamily="2" charset="0"/>
              </a:rPr>
              <a:t> un </a:t>
            </a:r>
            <a:r>
              <a:rPr lang="en-US" dirty="0" err="1">
                <a:latin typeface="Roboto" panose="02000000000000000000" pitchFamily="2" charset="0"/>
                <a:ea typeface="Roboto" panose="02000000000000000000" pitchFamily="2" charset="0"/>
              </a:rPr>
              <a:t>repositorio</a:t>
            </a:r>
            <a:r>
              <a:rPr lang="en-US" dirty="0">
                <a:latin typeface="Roboto" panose="02000000000000000000" pitchFamily="2" charset="0"/>
                <a:ea typeface="Roboto" panose="02000000000000000000" pitchFamily="2" charset="0"/>
              </a:rPr>
              <a:t> local, </a:t>
            </a:r>
            <a:r>
              <a:rPr lang="en-US" dirty="0" err="1">
                <a:latin typeface="Roboto" panose="02000000000000000000" pitchFamily="2" charset="0"/>
                <a:ea typeface="Roboto" panose="02000000000000000000" pitchFamily="2" charset="0"/>
              </a:rPr>
              <a:t>así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comprobaremos</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veremos</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diferencia</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traer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imágenes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desde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dockerhub</a:t>
            </a:r>
            <a:r>
              <a:rPr lang="en-US" dirty="0">
                <a:latin typeface="Roboto" panose="02000000000000000000" pitchFamily="2" charset="0"/>
                <a:ea typeface="Roboto" panose="02000000000000000000" pitchFamily="2" charset="0"/>
              </a:rPr>
              <a:t> y un </a:t>
            </a:r>
            <a:r>
              <a:rPr lang="en-US" dirty="0" err="1">
                <a:latin typeface="Roboto" panose="02000000000000000000" pitchFamily="2" charset="0"/>
                <a:ea typeface="Roboto" panose="02000000000000000000" pitchFamily="2" charset="0"/>
              </a:rPr>
              <a:t>registro</a:t>
            </a:r>
            <a:r>
              <a:rPr lang="en-US" dirty="0">
                <a:latin typeface="Roboto" panose="02000000000000000000" pitchFamily="2" charset="0"/>
                <a:ea typeface="Roboto" panose="02000000000000000000" pitchFamily="2" charset="0"/>
              </a:rPr>
              <a:t> local:</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-d -p 5000:5000 --restart always --name registry </a:t>
            </a:r>
            <a:r>
              <a:rPr lang="en-US" dirty="0" err="1">
                <a:latin typeface="Roboto" panose="02000000000000000000" pitchFamily="2" charset="0"/>
                <a:ea typeface="Roboto" panose="02000000000000000000" pitchFamily="2" charset="0"/>
              </a:rPr>
              <a:t>registry:latest</a:t>
            </a:r>
            <a:endParaRPr lang="en-U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851650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Ciclo completo: Nos crearemos a partir de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una imagen Docker Ubuntu que contenga un archivo de texto con vuestro nombre. Probaremos que funciona ejecutando el contenedor de forma interactiva o ejecutando comandos. Tras esto etiquetamos correctamente la imagen y la subimos al repositorio de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Para acabar eliminamos la imagen</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nos la volveremos a traer a nuestro repositorio local y volveremos a ejecutar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65764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66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en paralelo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13932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es un servidor web de webs estáticas)</a:t>
            </a:r>
          </a:p>
          <a:p>
            <a:endParaRPr lang="es-ES"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-p 80:80 -d </a:t>
            </a:r>
            <a:r>
              <a:rPr lang="es-ES" b="1" dirty="0" err="1">
                <a:latin typeface="Roboto" panose="02000000000000000000" pitchFamily="2" charset="0"/>
                <a:ea typeface="Roboto" panose="02000000000000000000" pitchFamily="2" charset="0"/>
              </a:rPr>
              <a:t>nginx</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También creamos otro contenedor esta vez de alpine que devuelva la fecha</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-d alpine </a:t>
            </a:r>
            <a:r>
              <a:rPr lang="en-US" b="1" dirty="0" err="1">
                <a:latin typeface="Roboto" panose="02000000000000000000" pitchFamily="2" charset="0"/>
                <a:ea typeface="Roboto" panose="02000000000000000000" pitchFamily="2" charset="0"/>
              </a:rPr>
              <a:t>sh</a:t>
            </a:r>
            <a:r>
              <a:rPr lang="en-US" b="1" dirty="0">
                <a:latin typeface="Roboto" panose="02000000000000000000" pitchFamily="2" charset="0"/>
                <a:ea typeface="Roboto" panose="02000000000000000000" pitchFamily="2" charset="0"/>
              </a:rPr>
              <a:t> -c "while true; do date; sleep 1; done“</a:t>
            </a:r>
          </a:p>
          <a:p>
            <a:endParaRPr lang="en-U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Podemos ver que ambos contenedores pueden coexistir sin problemas</a:t>
            </a:r>
          </a:p>
          <a:p>
            <a:endParaRPr lang="es-ES"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logs -f</a:t>
            </a:r>
            <a:endParaRPr lang="en-U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14611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75902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comunicantes (herramienta de </a:t>
            </a:r>
            <a:r>
              <a:rPr lang="es-ES" b="1" dirty="0" err="1">
                <a:latin typeface="Roboto" panose="02000000000000000000" pitchFamily="2" charset="0"/>
                <a:ea typeface="Roboto" panose="02000000000000000000" pitchFamily="2" charset="0"/>
                <a:cs typeface="Calibri" panose="020F0502020204030204" pitchFamily="34" charset="0"/>
              </a:rPr>
              <a:t>debug</a:t>
            </a:r>
            <a:r>
              <a:rPr lang="es-ES" b="1" dirty="0">
                <a:latin typeface="Roboto" panose="02000000000000000000" pitchFamily="2" charset="0"/>
                <a:ea typeface="Roboto" panose="02000000000000000000" pitchFamily="2" charset="0"/>
                <a:cs typeface="Calibri" panose="020F0502020204030204" pitchFamily="34" charset="0"/>
              </a:rPr>
              <a:t>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9D8661B7-C579-2BA3-3770-6BB489B06A9D}"/>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en el puerto 80 (usaremos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para que sea más fácil llamarlo desde el otro contenedor).</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--name nginx-container -p 80:80 -d nginx</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 segundo contenedor que se dedique solo a hacer ping al primero. Y miramos sus logs. (usaremos el </a:t>
            </a:r>
            <a:r>
              <a:rPr lang="es-ES" dirty="0" err="1">
                <a:latin typeface="Roboto" panose="02000000000000000000" pitchFamily="2" charset="0"/>
                <a:ea typeface="Roboto" panose="02000000000000000000" pitchFamily="2" charset="0"/>
              </a:rPr>
              <a:t>flag</a:t>
            </a:r>
            <a:r>
              <a:rPr lang="es-ES" dirty="0">
                <a:latin typeface="Roboto" panose="02000000000000000000" pitchFamily="2" charset="0"/>
                <a:ea typeface="Roboto" panose="02000000000000000000" pitchFamily="2" charset="0"/>
              </a:rPr>
              <a:t> --link para enlazar dos contenedores )</a:t>
            </a:r>
          </a:p>
          <a:p>
            <a:endParaRPr lang="es-E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run --name ping-container --link nginx-container -d alpine ping nginx-container</a:t>
            </a:r>
            <a:endParaRPr lang="es-ES" b="1"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696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923330"/>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Hacer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una</a:t>
            </a:r>
            <a:r>
              <a:rPr lang="en-US" dirty="0">
                <a:latin typeface="Roboto" panose="02000000000000000000" pitchFamily="2" charset="0"/>
                <a:ea typeface="Roboto" panose="02000000000000000000" pitchFamily="2" charset="0"/>
              </a:rPr>
              <a:t> web </a:t>
            </a:r>
            <a:r>
              <a:rPr lang="en-US" dirty="0" err="1">
                <a:latin typeface="Roboto" panose="02000000000000000000" pitchFamily="2" charset="0"/>
                <a:ea typeface="Roboto" panose="02000000000000000000" pitchFamily="2" charset="0"/>
              </a:rPr>
              <a:t>personalizada</a:t>
            </a:r>
            <a:r>
              <a:rPr lang="en-US" dirty="0">
                <a:latin typeface="Roboto" panose="02000000000000000000" pitchFamily="2" charset="0"/>
                <a:ea typeface="Roboto" panose="02000000000000000000" pitchFamily="2" charset="0"/>
              </a:rPr>
              <a:t> con un </a:t>
            </a:r>
            <a:r>
              <a:rPr lang="en-US" dirty="0" err="1">
                <a:latin typeface="Roboto" panose="02000000000000000000" pitchFamily="2" charset="0"/>
                <a:ea typeface="Roboto" panose="02000000000000000000" pitchFamily="2" charset="0"/>
              </a:rPr>
              <a:t>servidor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apache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dentro</a:t>
            </a:r>
            <a:r>
              <a:rPr lang="en-US" dirty="0">
                <a:latin typeface="Roboto" panose="02000000000000000000" pitchFamily="2" charset="0"/>
                <a:ea typeface="Roboto" panose="02000000000000000000" pitchFamily="2" charset="0"/>
              </a:rPr>
              <a:t> de un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a:t>
            </a:r>
          </a:p>
          <a:p>
            <a:r>
              <a:rPr lang="en-US" b="0" i="0" dirty="0">
                <a:solidFill>
                  <a:srgbClr val="000000"/>
                </a:solidFill>
                <a:effectLst/>
                <a:latin typeface="Roboto" panose="02000000000000000000" pitchFamily="2" charset="0"/>
                <a:ea typeface="Roboto" panose="02000000000000000000" pitchFamily="2" charset="0"/>
              </a:rPr>
              <a:t>1- </a:t>
            </a:r>
            <a:r>
              <a:rPr lang="en-US" b="0" i="0" dirty="0" err="1">
                <a:solidFill>
                  <a:srgbClr val="000000"/>
                </a:solidFill>
                <a:effectLst/>
                <a:latin typeface="Roboto" panose="02000000000000000000" pitchFamily="2" charset="0"/>
                <a:ea typeface="Roboto" panose="02000000000000000000" pitchFamily="2" charset="0"/>
              </a:rPr>
              <a:t>Máquina</a:t>
            </a:r>
            <a:r>
              <a:rPr lang="en-US" b="0" i="0" dirty="0">
                <a:solidFill>
                  <a:srgbClr val="000000"/>
                </a:solidFill>
                <a:effectLst/>
                <a:latin typeface="Roboto" panose="02000000000000000000" pitchFamily="2" charset="0"/>
                <a:ea typeface="Roboto" panose="02000000000000000000" pitchFamily="2" charset="0"/>
              </a:rPr>
              <a:t> Linux </a:t>
            </a:r>
            <a:r>
              <a:rPr lang="en-US" dirty="0">
                <a:solidFill>
                  <a:srgbClr val="000000"/>
                </a:solidFill>
                <a:latin typeface="Roboto" panose="02000000000000000000" pitchFamily="2" charset="0"/>
                <a:ea typeface="Roboto" panose="02000000000000000000" pitchFamily="2" charset="0"/>
              </a:rPr>
              <a:t>e </a:t>
            </a:r>
            <a:r>
              <a:rPr lang="en-US" dirty="0" err="1">
                <a:solidFill>
                  <a:srgbClr val="000000"/>
                </a:solidFill>
                <a:latin typeface="Roboto" panose="02000000000000000000" pitchFamily="2" charset="0"/>
                <a:ea typeface="Roboto" panose="02000000000000000000" pitchFamily="2" charset="0"/>
              </a:rPr>
              <a:t>instalar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apache</a:t>
            </a:r>
            <a:endParaRPr lang="en-US" dirty="0">
              <a:solidFill>
                <a:srgbClr val="000000"/>
              </a:solidFill>
              <a:latin typeface="Roboto" panose="02000000000000000000" pitchFamily="2" charset="0"/>
              <a:ea typeface="Roboto" panose="02000000000000000000" pitchFamily="2" charset="0"/>
            </a:endParaRPr>
          </a:p>
          <a:p>
            <a:r>
              <a:rPr lang="en-US" b="0" i="0" dirty="0">
                <a:solidFill>
                  <a:srgbClr val="000000"/>
                </a:solidFill>
                <a:effectLst/>
                <a:latin typeface="Roboto" panose="02000000000000000000" pitchFamily="2" charset="0"/>
                <a:ea typeface="Roboto" panose="02000000000000000000" pitchFamily="2" charset="0"/>
              </a:rPr>
              <a:t>2- </a:t>
            </a:r>
            <a:r>
              <a:rPr lang="en-US" b="0" i="0" dirty="0" err="1">
                <a:solidFill>
                  <a:srgbClr val="000000"/>
                </a:solidFill>
                <a:effectLst/>
                <a:latin typeface="Roboto" panose="02000000000000000000" pitchFamily="2" charset="0"/>
                <a:ea typeface="Roboto" panose="02000000000000000000" pitchFamily="2" charset="0"/>
              </a:rPr>
              <a:t>Usando</a:t>
            </a:r>
            <a:r>
              <a:rPr lang="en-US" b="0" i="0" dirty="0">
                <a:solidFill>
                  <a:srgbClr val="000000"/>
                </a:solidFill>
                <a:effectLst/>
                <a:latin typeface="Roboto" panose="02000000000000000000" pitchFamily="2" charset="0"/>
                <a:ea typeface="Roboto" panose="02000000000000000000" pitchFamily="2" charset="0"/>
              </a:rPr>
              <a:t> imagen </a:t>
            </a:r>
            <a:r>
              <a:rPr lang="en-US" b="0" i="0" dirty="0" err="1">
                <a:solidFill>
                  <a:srgbClr val="000000"/>
                </a:solidFill>
                <a:effectLst/>
                <a:latin typeface="Roboto" panose="02000000000000000000" pitchFamily="2" charset="0"/>
                <a:ea typeface="Roboto" panose="02000000000000000000" pitchFamily="2" charset="0"/>
              </a:rPr>
              <a:t>apache</a:t>
            </a:r>
            <a:r>
              <a:rPr lang="en-US" b="0" i="0" dirty="0">
                <a:solidFill>
                  <a:srgbClr val="000000"/>
                </a:solidFill>
                <a:effectLst/>
                <a:latin typeface="Roboto" panose="02000000000000000000" pitchFamily="2" charset="0"/>
                <a:ea typeface="Roboto" panose="02000000000000000000" pitchFamily="2" charset="0"/>
              </a:rPr>
              <a:t> (httpd)</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71538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40578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base de datos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609600" y="2722220"/>
            <a:ext cx="10972799" cy="1200329"/>
          </a:xfrm>
          <a:prstGeom prst="rect">
            <a:avLst/>
          </a:prstGeom>
          <a:noFill/>
        </p:spPr>
        <p:txBody>
          <a:bodyPr wrap="square" rtlCol="0">
            <a:spAutoFit/>
          </a:bodyPr>
          <a:lstStyle/>
          <a:p>
            <a:r>
              <a:rPr lang="es-ES" b="0" i="0" dirty="0">
                <a:solidFill>
                  <a:srgbClr val="000000"/>
                </a:solidFill>
                <a:effectLst/>
                <a:latin typeface="Roboto" pitchFamily="2" charset="0"/>
              </a:rPr>
              <a:t>Base de datos MySQL:</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run  --</a:t>
            </a:r>
            <a:r>
              <a:rPr lang="es-ES" b="0" i="0" dirty="0" err="1">
                <a:solidFill>
                  <a:srgbClr val="000000"/>
                </a:solidFill>
                <a:effectLst/>
                <a:latin typeface="Roboto" pitchFamily="2" charset="0"/>
              </a:rPr>
              <a:t>name</a:t>
            </a:r>
            <a:r>
              <a:rPr lang="es-ES" b="0" i="0" dirty="0">
                <a:solidFill>
                  <a:srgbClr val="000000"/>
                </a:solidFill>
                <a:effectLst/>
                <a:latin typeface="Roboto" pitchFamily="2" charset="0"/>
              </a:rPr>
              <a:t> mysql80 -e MYSQL_ROOT_PASSWORD=12345678  -d -p 3306:3306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exec</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it</a:t>
            </a:r>
            <a:r>
              <a:rPr lang="es-ES" b="0" i="0" dirty="0">
                <a:solidFill>
                  <a:srgbClr val="000000"/>
                </a:solidFill>
                <a:effectLst/>
                <a:latin typeface="Roboto" pitchFamily="2" charset="0"/>
              </a:rPr>
              <a:t> mysql80 </a:t>
            </a:r>
            <a:r>
              <a:rPr lang="es-ES" b="0" i="0" dirty="0" err="1">
                <a:solidFill>
                  <a:srgbClr val="000000"/>
                </a:solidFill>
                <a:effectLst/>
                <a:latin typeface="Roboto" pitchFamily="2" charset="0"/>
              </a:rPr>
              <a:t>mysql</a:t>
            </a:r>
            <a:r>
              <a:rPr lang="es-ES" b="0" i="0" dirty="0">
                <a:solidFill>
                  <a:srgbClr val="000000"/>
                </a:solidFill>
                <a:effectLst/>
                <a:latin typeface="Roboto" pitchFamily="2" charset="0"/>
              </a:rPr>
              <a:t> -u </a:t>
            </a:r>
            <a:r>
              <a:rPr lang="es-ES" b="0" i="0" dirty="0" err="1">
                <a:solidFill>
                  <a:srgbClr val="000000"/>
                </a:solidFill>
                <a:effectLst/>
                <a:latin typeface="Roboto" pitchFamily="2" charset="0"/>
              </a:rPr>
              <a:t>root</a:t>
            </a:r>
            <a:r>
              <a:rPr lang="es-ES" b="0" i="0" dirty="0">
                <a:solidFill>
                  <a:srgbClr val="000000"/>
                </a:solidFill>
                <a:effectLst/>
                <a:latin typeface="Roboto" pitchFamily="2" charset="0"/>
              </a:rPr>
              <a:t> -p</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63502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71901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Base de datos MongoDB</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mongo:latest</a:t>
            </a:r>
            <a:endParaRPr lang="es-ES" b="0" i="0" dirty="0">
              <a:solidFill>
                <a:srgbClr val="000000"/>
              </a:solidFill>
              <a:effectLst/>
              <a:latin typeface="Roboto" pitchFamily="2" charset="0"/>
            </a:endParaRPr>
          </a:p>
          <a:p>
            <a:r>
              <a:rPr lang="en-US" b="0" i="0" dirty="0">
                <a:solidFill>
                  <a:srgbClr val="000000"/>
                </a:solidFill>
                <a:effectLst/>
                <a:latin typeface="Roboto" pitchFamily="2" charset="0"/>
              </a:rPr>
              <a:t>docker run -d -p 27017:27017 --name test-mongo </a:t>
            </a:r>
            <a:r>
              <a:rPr lang="en-US" b="0" i="0" dirty="0" err="1">
                <a:solidFill>
                  <a:srgbClr val="000000"/>
                </a:solidFill>
                <a:effectLst/>
                <a:latin typeface="Roboto" pitchFamily="2" charset="0"/>
              </a:rPr>
              <a:t>mongo:latest</a:t>
            </a:r>
            <a:endParaRPr lang="en-US" b="0" i="0" dirty="0">
              <a:solidFill>
                <a:srgbClr val="000000"/>
              </a:solidFill>
              <a:effectLst/>
              <a:latin typeface="Roboto" pitchFamily="2" charset="0"/>
            </a:endParaRPr>
          </a:p>
          <a:p>
            <a:r>
              <a:rPr lang="en-US" b="0" i="0" dirty="0">
                <a:solidFill>
                  <a:srgbClr val="000000"/>
                </a:solidFill>
                <a:effectLst/>
                <a:latin typeface="Roboto" pitchFamily="2" charset="0"/>
              </a:rPr>
              <a:t>docker exec -it </a:t>
            </a:r>
            <a:r>
              <a:rPr lang="en-US" dirty="0">
                <a:solidFill>
                  <a:srgbClr val="000000"/>
                </a:solidFill>
                <a:latin typeface="Roboto" pitchFamily="2" charset="0"/>
              </a:rPr>
              <a:t>test-mongo </a:t>
            </a:r>
            <a:r>
              <a:rPr lang="en-US" b="0" i="0" dirty="0" err="1">
                <a:solidFill>
                  <a:srgbClr val="000000"/>
                </a:solidFill>
                <a:effectLst/>
                <a:latin typeface="Roboto" pitchFamily="2" charset="0"/>
              </a:rPr>
              <a:t>mongosh</a:t>
            </a:r>
            <a:endParaRPr lang="en-US" b="0" i="0" dirty="0">
              <a:solidFill>
                <a:srgbClr val="000000"/>
              </a:solidFill>
              <a:effectLst/>
              <a:latin typeface="Roboto" pitchFamily="2" charset="0"/>
            </a:endParaRPr>
          </a:p>
          <a:p>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073525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Crear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que </a:t>
            </a:r>
            <a:r>
              <a:rPr lang="en-US" dirty="0" err="1">
                <a:latin typeface="Roboto" panose="02000000000000000000" pitchFamily="2" charset="0"/>
                <a:ea typeface="Roboto" panose="02000000000000000000" pitchFamily="2" charset="0"/>
              </a:rPr>
              <a:t>ejecute</a:t>
            </a:r>
            <a:r>
              <a:rPr lang="en-US" dirty="0">
                <a:latin typeface="Roboto" panose="02000000000000000000" pitchFamily="2" charset="0"/>
                <a:ea typeface="Roboto" panose="02000000000000000000" pitchFamily="2" charset="0"/>
              </a:rPr>
              <a:t> un script.sh que </a:t>
            </a:r>
            <a:r>
              <a:rPr lang="en-US" dirty="0" err="1">
                <a:latin typeface="Roboto" panose="02000000000000000000" pitchFamily="2" charset="0"/>
                <a:ea typeface="Roboto" panose="02000000000000000000" pitchFamily="2" charset="0"/>
              </a:rPr>
              <a:t>imprima</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fecha</a:t>
            </a:r>
            <a:r>
              <a:rPr lang="en-US" dirty="0">
                <a:latin typeface="Roboto" panose="02000000000000000000" pitchFamily="2" charset="0"/>
                <a:ea typeface="Roboto" panose="02000000000000000000" pitchFamily="2" charset="0"/>
              </a:rPr>
              <a:t> (date)</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39517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Ciclo de Vida del Software</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Funciones de un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Variaciones de DevOps</a:t>
            </a:r>
          </a:p>
        </p:txBody>
      </p:sp>
    </p:spTree>
    <p:extLst>
      <p:ext uri="{BB962C8B-B14F-4D97-AF65-F5344CB8AC3E}">
        <p14:creationId xmlns:p14="http://schemas.microsoft.com/office/powerpoint/2010/main" val="2507415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Replicamos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script que </a:t>
            </a:r>
            <a:r>
              <a:rPr lang="en-US" dirty="0" err="1">
                <a:latin typeface="Roboto" panose="02000000000000000000" pitchFamily="2" charset="0"/>
                <a:ea typeface="Roboto" panose="02000000000000000000" pitchFamily="2" charset="0"/>
              </a:rPr>
              <a:t>creamos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en</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primera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clase</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Creamos un archivo passwords.txt con contraseñas inventadas.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comprobamos</a:t>
            </a:r>
            <a:r>
              <a:rPr lang="en-US" dirty="0">
                <a:latin typeface="Roboto" panose="02000000000000000000" pitchFamily="2" charset="0"/>
                <a:ea typeface="Roboto" panose="02000000000000000000" pitchFamily="2" charset="0"/>
              </a:rPr>
              <a:t> con </a:t>
            </a:r>
            <a:r>
              <a:rPr lang="en-US" dirty="0" err="1">
                <a:latin typeface="Roboto" panose="02000000000000000000" pitchFamily="2" charset="0"/>
                <a:ea typeface="Roboto" panose="02000000000000000000" pitchFamily="2" charset="0"/>
              </a:rPr>
              <a:t>comandos</a:t>
            </a:r>
            <a:r>
              <a:rPr lang="en-US" dirty="0">
                <a:latin typeface="Roboto" panose="02000000000000000000" pitchFamily="2" charset="0"/>
                <a:ea typeface="Roboto" panose="02000000000000000000" pitchFamily="2" charset="0"/>
              </a:rPr>
              <a:t> docker o </a:t>
            </a:r>
            <a:r>
              <a:rPr lang="en-US" dirty="0" err="1">
                <a:latin typeface="Roboto" panose="02000000000000000000" pitchFamily="2" charset="0"/>
                <a:ea typeface="Roboto" panose="02000000000000000000" pitchFamily="2" charset="0"/>
              </a:rPr>
              <a:t>ejecutando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de </a:t>
            </a:r>
            <a:r>
              <a:rPr lang="en-US" dirty="0" err="1">
                <a:latin typeface="Roboto" panose="02000000000000000000" pitchFamily="2" charset="0"/>
                <a:ea typeface="Roboto" panose="02000000000000000000" pitchFamily="2" charset="0"/>
              </a:rPr>
              <a:t>manera</a:t>
            </a:r>
            <a:r>
              <a:rPr lang="en-US" dirty="0">
                <a:latin typeface="Roboto" panose="02000000000000000000" pitchFamily="2" charset="0"/>
                <a:ea typeface="Roboto" panose="02000000000000000000" pitchFamily="2" charset="0"/>
              </a:rPr>
              <a:t> interactive </a:t>
            </a:r>
            <a:r>
              <a:rPr lang="en-US" dirty="0" err="1">
                <a:latin typeface="Roboto" panose="02000000000000000000" pitchFamily="2" charset="0"/>
                <a:ea typeface="Roboto" panose="02000000000000000000" pitchFamily="2" charset="0"/>
              </a:rPr>
              <a:t>si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realmente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funciona</a:t>
            </a:r>
            <a:r>
              <a:rPr lang="en-US" dirty="0">
                <a:latin typeface="Roboto" panose="02000000000000000000" pitchFamily="2" charset="0"/>
                <a:ea typeface="Roboto" panose="02000000000000000000" pitchFamily="2" charset="0"/>
              </a:rPr>
              <a:t>.</a:t>
            </a:r>
          </a:p>
          <a:p>
            <a:endParaRPr lang="en-US" b="0" i="0" dirty="0">
              <a:solidFill>
                <a:srgbClr val="000000"/>
              </a:solidFill>
              <a:effectLst/>
              <a:latin typeface="Roboto" panose="02000000000000000000" pitchFamily="2" charset="0"/>
              <a:ea typeface="Roboto" panose="02000000000000000000" pitchFamily="2" charset="0"/>
            </a:endParaRPr>
          </a:p>
          <a:p>
            <a:r>
              <a:rPr lang="en-US" dirty="0">
                <a:solidFill>
                  <a:srgbClr val="000000"/>
                </a:solidFill>
                <a:latin typeface="Roboto" panose="02000000000000000000" pitchFamily="2" charset="0"/>
                <a:ea typeface="Roboto" panose="02000000000000000000" pitchFamily="2" charset="0"/>
              </a:rPr>
              <a:t>(</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RUN, </a:t>
            </a:r>
            <a:r>
              <a:rPr lang="en-US" dirty="0" err="1">
                <a:solidFill>
                  <a:srgbClr val="000000"/>
                </a:solidFill>
                <a:latin typeface="Roboto" panose="02000000000000000000" pitchFamily="2" charset="0"/>
                <a:ea typeface="Roboto" panose="02000000000000000000" pitchFamily="2" charset="0"/>
              </a:rPr>
              <a:t>si</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CMD </a:t>
            </a:r>
            <a:r>
              <a:rPr lang="en-US" dirty="0" err="1">
                <a:solidFill>
                  <a:srgbClr val="000000"/>
                </a:solidFill>
                <a:latin typeface="Roboto" panose="02000000000000000000" pitchFamily="2" charset="0"/>
                <a:ea typeface="Roboto" panose="02000000000000000000" pitchFamily="2" charset="0"/>
              </a:rPr>
              <a:t>va</a:t>
            </a:r>
            <a:r>
              <a:rPr lang="en-US" dirty="0">
                <a:solidFill>
                  <a:srgbClr val="000000"/>
                </a:solidFill>
                <a:latin typeface="Roboto" panose="02000000000000000000" pitchFamily="2" charset="0"/>
                <a:ea typeface="Roboto" panose="02000000000000000000" pitchFamily="2" charset="0"/>
              </a:rPr>
              <a:t> a </a:t>
            </a:r>
            <a:r>
              <a:rPr lang="en-US" dirty="0" err="1">
                <a:solidFill>
                  <a:srgbClr val="000000"/>
                </a:solidFill>
                <a:latin typeface="Roboto" panose="02000000000000000000" pitchFamily="2" charset="0"/>
                <a:ea typeface="Roboto" panose="02000000000000000000" pitchFamily="2" charset="0"/>
              </a:rPr>
              <a:t>terminar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el</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contenedor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tras</a:t>
            </a:r>
            <a:r>
              <a:rPr lang="en-US" dirty="0">
                <a:solidFill>
                  <a:srgbClr val="000000"/>
                </a:solidFill>
                <a:latin typeface="Roboto" panose="02000000000000000000" pitchFamily="2" charset="0"/>
                <a:ea typeface="Roboto" panose="02000000000000000000" pitchFamily="2" charset="0"/>
              </a:rPr>
              <a:t> la </a:t>
            </a:r>
            <a:r>
              <a:rPr lang="en-US" dirty="0" err="1">
                <a:solidFill>
                  <a:srgbClr val="000000"/>
                </a:solidFill>
                <a:latin typeface="Roboto" panose="02000000000000000000" pitchFamily="2" charset="0"/>
                <a:ea typeface="Roboto" panose="02000000000000000000" pitchFamily="2" charset="0"/>
              </a:rPr>
              <a:t>ejecución</a:t>
            </a:r>
            <a:r>
              <a:rPr lang="en-US" dirty="0">
                <a:solidFill>
                  <a:srgbClr val="000000"/>
                </a:solidFill>
                <a:latin typeface="Roboto" panose="02000000000000000000" pitchFamily="2" charset="0"/>
                <a:ea typeface="Roboto" panose="02000000000000000000" pitchFamily="2" charset="0"/>
              </a:rPr>
              <a:t>)</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803379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Volumen: Almacenamiento persistente, incluso si el contendor está parado, los datos siguen almacenados y pueden ser usados por otros contenedores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Volúmenes</a:t>
            </a:r>
          </a:p>
        </p:txBody>
      </p:sp>
      <p:pic>
        <p:nvPicPr>
          <p:cNvPr id="2" name="Imagen 1">
            <a:extLst>
              <a:ext uri="{FF2B5EF4-FFF2-40B4-BE49-F238E27FC236}">
                <a16:creationId xmlns:a16="http://schemas.microsoft.com/office/drawing/2014/main" id="{96DB962C-6A04-D432-A65C-18681F4191B9}"/>
              </a:ext>
            </a:extLst>
          </p:cNvPr>
          <p:cNvPicPr>
            <a:picLocks noChangeAspect="1"/>
          </p:cNvPicPr>
          <p:nvPr/>
        </p:nvPicPr>
        <p:blipFill>
          <a:blip r:embed="rId4"/>
          <a:stretch>
            <a:fillRect/>
          </a:stretch>
        </p:blipFill>
        <p:spPr>
          <a:xfrm>
            <a:off x="3042298" y="2325441"/>
            <a:ext cx="6107403" cy="2824541"/>
          </a:xfrm>
          <a:prstGeom prst="rect">
            <a:avLst/>
          </a:prstGeom>
        </p:spPr>
      </p:pic>
      <p:graphicFrame>
        <p:nvGraphicFramePr>
          <p:cNvPr id="3" name="Tabla 4">
            <a:extLst>
              <a:ext uri="{FF2B5EF4-FFF2-40B4-BE49-F238E27FC236}">
                <a16:creationId xmlns:a16="http://schemas.microsoft.com/office/drawing/2014/main" id="{8CB8168A-4A7A-B59F-ED7A-9411ABEFB5CB}"/>
              </a:ext>
            </a:extLst>
          </p:cNvPr>
          <p:cNvGraphicFramePr>
            <a:graphicFrameLocks noGrp="1"/>
          </p:cNvGraphicFramePr>
          <p:nvPr>
            <p:extLst>
              <p:ext uri="{D42A27DB-BD31-4B8C-83A1-F6EECF244321}">
                <p14:modId xmlns:p14="http://schemas.microsoft.com/office/powerpoint/2010/main" val="3980976239"/>
              </p:ext>
            </p:extLst>
          </p:nvPr>
        </p:nvGraphicFramePr>
        <p:xfrm>
          <a:off x="1125528" y="5562363"/>
          <a:ext cx="9940942" cy="370840"/>
        </p:xfrm>
        <a:graphic>
          <a:graphicData uri="http://schemas.openxmlformats.org/drawingml/2006/table">
            <a:tbl>
              <a:tblPr firstRow="1" bandRow="1">
                <a:tableStyleId>{5C22544A-7EE6-4342-B048-85BDC9FD1C3A}</a:tableStyleId>
              </a:tblPr>
              <a:tblGrid>
                <a:gridCol w="4970471">
                  <a:extLst>
                    <a:ext uri="{9D8B030D-6E8A-4147-A177-3AD203B41FA5}">
                      <a16:colId xmlns:a16="http://schemas.microsoft.com/office/drawing/2014/main" val="675411383"/>
                    </a:ext>
                  </a:extLst>
                </a:gridCol>
                <a:gridCol w="4970471">
                  <a:extLst>
                    <a:ext uri="{9D8B030D-6E8A-4147-A177-3AD203B41FA5}">
                      <a16:colId xmlns:a16="http://schemas.microsoft.com/office/drawing/2014/main" val="2918061294"/>
                    </a:ext>
                  </a:extLst>
                </a:gridCol>
              </a:tblGrid>
              <a:tr h="370840">
                <a:tc>
                  <a:txBody>
                    <a:bodyPr/>
                    <a:lstStyle/>
                    <a:p>
                      <a:r>
                        <a:rPr lang="es-ES" dirty="0" err="1">
                          <a:solidFill>
                            <a:schemeClr val="tx1"/>
                          </a:solidFill>
                        </a:rPr>
                        <a:t>docker</a:t>
                      </a:r>
                      <a:r>
                        <a:rPr lang="es-ES" dirty="0">
                          <a:solidFill>
                            <a:schemeClr val="tx1"/>
                          </a:solidFill>
                        </a:rPr>
                        <a:t> </a:t>
                      </a:r>
                      <a:r>
                        <a:rPr lang="es-ES" dirty="0" err="1">
                          <a:solidFill>
                            <a:schemeClr val="tx1"/>
                          </a:solidFill>
                        </a:rPr>
                        <a:t>volume</a:t>
                      </a:r>
                      <a:r>
                        <a:rPr lang="es-ES" dirty="0">
                          <a:solidFill>
                            <a:schemeClr val="tx1"/>
                          </a:solidFill>
                        </a:rPr>
                        <a:t> </a:t>
                      </a:r>
                      <a:r>
                        <a:rPr lang="es-ES" dirty="0" err="1">
                          <a:solidFill>
                            <a:schemeClr val="tx1"/>
                          </a:solidFill>
                        </a:rPr>
                        <a:t>create</a:t>
                      </a:r>
                      <a:r>
                        <a:rPr lang="es-ES" dirty="0">
                          <a:solidFill>
                            <a:schemeClr val="tx1"/>
                          </a:solidFill>
                        </a:rPr>
                        <a:t> </a:t>
                      </a:r>
                      <a:r>
                        <a:rPr lang="es-ES" dirty="0" err="1">
                          <a:solidFill>
                            <a:schemeClr val="tx1"/>
                          </a:solidFill>
                        </a:rPr>
                        <a:t>my-vol</a:t>
                      </a:r>
                      <a:r>
                        <a:rPr lang="es-E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docker run –v &lt;</a:t>
                      </a:r>
                      <a:r>
                        <a:rPr lang="en-US" dirty="0" err="1">
                          <a:solidFill>
                            <a:schemeClr val="tx1"/>
                          </a:solidFill>
                        </a:rPr>
                        <a:t>ruta</a:t>
                      </a:r>
                      <a:r>
                        <a:rPr lang="en-US" dirty="0">
                          <a:solidFill>
                            <a:schemeClr val="tx1"/>
                          </a:solidFill>
                        </a:rPr>
                        <a:t> local&gt;:&lt;</a:t>
                      </a:r>
                      <a:r>
                        <a:rPr lang="en-US" dirty="0" err="1">
                          <a:solidFill>
                            <a:schemeClr val="tx1"/>
                          </a:solidFill>
                        </a:rPr>
                        <a:t>ruta</a:t>
                      </a:r>
                      <a:r>
                        <a:rPr lang="en-US" dirty="0">
                          <a:solidFill>
                            <a:schemeClr val="tx1"/>
                          </a:solidFill>
                        </a:rPr>
                        <a:t> </a:t>
                      </a:r>
                      <a:r>
                        <a:rPr lang="en-US" dirty="0" err="1">
                          <a:solidFill>
                            <a:schemeClr val="tx1"/>
                          </a:solidFill>
                        </a:rPr>
                        <a:t>contenedor</a:t>
                      </a:r>
                      <a:r>
                        <a:rPr lang="en-US" dirty="0">
                          <a:solidFill>
                            <a:schemeClr val="tx1"/>
                          </a:solidFill>
                        </a:rPr>
                        <a:t>&gt;</a:t>
                      </a:r>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547142"/>
                  </a:ext>
                </a:extLst>
              </a:tr>
            </a:tbl>
          </a:graphicData>
        </a:graphic>
      </p:graphicFrame>
    </p:spTree>
    <p:extLst>
      <p:ext uri="{BB962C8B-B14F-4D97-AF65-F5344CB8AC3E}">
        <p14:creationId xmlns:p14="http://schemas.microsoft.com/office/powerpoint/2010/main" val="20378765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volumen: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volume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mi_volumen</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Ejecutamos ambos contenedores 4 y 4b con el volumen como parámetro e interactivo para que no se cierren: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a:t>
            </a:r>
            <a:r>
              <a:rPr lang="es-ES" b="1" dirty="0" err="1">
                <a:latin typeface="Roboto" panose="02000000000000000000" pitchFamily="2" charset="0"/>
                <a:ea typeface="Roboto" panose="02000000000000000000" pitchFamily="2" charset="0"/>
              </a:rPr>
              <a:t>it</a:t>
            </a:r>
            <a:r>
              <a:rPr lang="es-ES" b="1" dirty="0">
                <a:latin typeface="Roboto" panose="02000000000000000000" pitchFamily="2" charset="0"/>
                <a:ea typeface="Roboto" panose="02000000000000000000" pitchFamily="2" charset="0"/>
              </a:rPr>
              <a:t> -v /</a:t>
            </a:r>
            <a:r>
              <a:rPr lang="es-ES" b="1" dirty="0" err="1">
                <a:latin typeface="Roboto" panose="02000000000000000000" pitchFamily="2" charset="0"/>
                <a:ea typeface="Roboto" panose="02000000000000000000" pitchFamily="2" charset="0"/>
              </a:rPr>
              <a:t>mi_volumen</a:t>
            </a:r>
            <a:r>
              <a:rPr lang="es-ES" b="1" dirty="0">
                <a:latin typeface="Roboto" panose="02000000000000000000" pitchFamily="2" charset="0"/>
                <a:ea typeface="Roboto" panose="02000000000000000000" pitchFamily="2" charset="0"/>
              </a:rPr>
              <a:t>:/app ejercicio4:v1</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y borramos archivos en uno y comprobamos en el otro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21709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una imagen de Apache</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 un contenedor a partir de la imagen y monta un volumen en el directorio /</a:t>
            </a:r>
            <a:r>
              <a:rPr lang="es-ES" dirty="0" err="1">
                <a:latin typeface="Roboto" panose="02000000000000000000" pitchFamily="2" charset="0"/>
                <a:ea typeface="Roboto" panose="02000000000000000000" pitchFamily="2" charset="0"/>
              </a:rPr>
              <a:t>var</a:t>
            </a:r>
            <a:r>
              <a:rPr lang="es-ES" dirty="0">
                <a:latin typeface="Roboto" panose="02000000000000000000" pitchFamily="2" charset="0"/>
                <a:ea typeface="Roboto" panose="02000000000000000000" pitchFamily="2" charset="0"/>
              </a:rPr>
              <a:t>/www/</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en el host para que puedas acceder a los archivos HTML desde tu sistema.</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Verifica que la página Apache se está ejecutando correctamente en el contenedor visitando la dirección http://localhost en tu navegador.</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Modifica el archivo HTML en el sistema host y verifica que los cambios se reflejan en la página Apache en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3B46E94A-B449-4EFA-488D-969512C7DBF6}"/>
              </a:ext>
            </a:extLst>
          </p:cNvPr>
          <p:cNvSpPr txBox="1"/>
          <p:nvPr/>
        </p:nvSpPr>
        <p:spPr>
          <a:xfrm>
            <a:off x="2780335" y="5590240"/>
            <a:ext cx="6475959" cy="369332"/>
          </a:xfrm>
          <a:prstGeom prst="rect">
            <a:avLst/>
          </a:prstGeom>
          <a:noFill/>
        </p:spPr>
        <p:txBody>
          <a:bodyPr wrap="square">
            <a:spAutoFit/>
          </a:bodyPr>
          <a:lstStyle/>
          <a:p>
            <a:r>
              <a:rPr lang="en-US" dirty="0"/>
              <a:t>docker run -it --rm -p 80:80 -v ~/html:/</a:t>
            </a:r>
            <a:r>
              <a:rPr lang="en-US" dirty="0" err="1"/>
              <a:t>usr</a:t>
            </a:r>
            <a:r>
              <a:rPr lang="en-US" dirty="0"/>
              <a:t>/local/apache2/</a:t>
            </a:r>
            <a:r>
              <a:rPr lang="en-US" dirty="0" err="1"/>
              <a:t>htdocs</a:t>
            </a:r>
            <a:r>
              <a:rPr lang="en-US" dirty="0"/>
              <a:t>/</a:t>
            </a:r>
            <a:endParaRPr lang="es-ES" dirty="0"/>
          </a:p>
        </p:txBody>
      </p:sp>
    </p:spTree>
    <p:extLst>
      <p:ext uri="{BB962C8B-B14F-4D97-AF65-F5344CB8AC3E}">
        <p14:creationId xmlns:p14="http://schemas.microsoft.com/office/powerpoint/2010/main" val="3384071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45171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Diapositiva de Refuerzo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6" name="Picture 2" descr="Developing in Docker | Mark Buckler">
            <a:extLst>
              <a:ext uri="{FF2B5EF4-FFF2-40B4-BE49-F238E27FC236}">
                <a16:creationId xmlns:a16="http://schemas.microsoft.com/office/drawing/2014/main" id="{825E2B99-F451-3018-5BB9-A53FEDA40B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14" y="2522345"/>
            <a:ext cx="4627767" cy="28691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cker / Docker-compose volume fill &amp; share issue - Stack Overflow">
            <a:extLst>
              <a:ext uri="{FF2B5EF4-FFF2-40B4-BE49-F238E27FC236}">
                <a16:creationId xmlns:a16="http://schemas.microsoft.com/office/drawing/2014/main" id="{BAD16B4A-BD8F-A401-9203-98AFBB0E9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5880" y="2297394"/>
            <a:ext cx="5919346" cy="22746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a 6">
            <a:extLst>
              <a:ext uri="{FF2B5EF4-FFF2-40B4-BE49-F238E27FC236}">
                <a16:creationId xmlns:a16="http://schemas.microsoft.com/office/drawing/2014/main" id="{D201027D-F0D5-BE95-7A28-A80695EAE794}"/>
              </a:ext>
            </a:extLst>
          </p:cNvPr>
          <p:cNvGraphicFramePr>
            <a:graphicFrameLocks noGrp="1"/>
          </p:cNvGraphicFramePr>
          <p:nvPr>
            <p:extLst>
              <p:ext uri="{D42A27DB-BD31-4B8C-83A1-F6EECF244321}">
                <p14:modId xmlns:p14="http://schemas.microsoft.com/office/powerpoint/2010/main" val="4267220472"/>
              </p:ext>
            </p:extLst>
          </p:nvPr>
        </p:nvGraphicFramePr>
        <p:xfrm>
          <a:off x="7541341" y="4806467"/>
          <a:ext cx="3215149" cy="370840"/>
        </p:xfrm>
        <a:graphic>
          <a:graphicData uri="http://schemas.openxmlformats.org/drawingml/2006/table">
            <a:tbl>
              <a:tblPr firstRow="1" bandRow="1">
                <a:tableStyleId>{5C22544A-7EE6-4342-B048-85BDC9FD1C3A}</a:tableStyleId>
              </a:tblPr>
              <a:tblGrid>
                <a:gridCol w="3215149">
                  <a:extLst>
                    <a:ext uri="{9D8B030D-6E8A-4147-A177-3AD203B41FA5}">
                      <a16:colId xmlns:a16="http://schemas.microsoft.com/office/drawing/2014/main" val="2468061028"/>
                    </a:ext>
                  </a:extLst>
                </a:gridCol>
              </a:tblGrid>
              <a:tr h="370840">
                <a:tc>
                  <a:txBody>
                    <a:bodyPr/>
                    <a:lstStyle/>
                    <a:p>
                      <a:pPr marL="0" algn="l" rtl="0" eaLnBrk="1" latinLnBrk="0" hangingPunct="1">
                        <a:spcBef>
                          <a:spcPts val="0"/>
                        </a:spcBef>
                        <a:spcAft>
                          <a:spcPts val="0"/>
                        </a:spcAft>
                      </a:pPr>
                      <a:r>
                        <a:rPr lang="es-ES" sz="1800" kern="1200" dirty="0">
                          <a:solidFill>
                            <a:srgbClr val="000000"/>
                          </a:solidFill>
                          <a:effectLst/>
                          <a:latin typeface="Calibri" panose="020F0502020204030204" pitchFamily="34" charset="0"/>
                          <a:ea typeface="+mn-ea"/>
                          <a:cs typeface="+mn-cs"/>
                        </a:rPr>
                        <a:t>- V $(</a:t>
                      </a:r>
                      <a:r>
                        <a:rPr lang="es-ES" sz="1800" kern="1200" dirty="0" err="1">
                          <a:solidFill>
                            <a:srgbClr val="000000"/>
                          </a:solidFill>
                          <a:effectLst/>
                          <a:latin typeface="Calibri" panose="020F0502020204030204" pitchFamily="34" charset="0"/>
                          <a:ea typeface="+mn-ea"/>
                          <a:cs typeface="+mn-cs"/>
                        </a:rPr>
                        <a:t>pwd</a:t>
                      </a:r>
                      <a:r>
                        <a:rPr lang="es-ES" sz="1800" kern="1200" dirty="0">
                          <a:solidFill>
                            <a:srgbClr val="000000"/>
                          </a:solidFill>
                          <a:effectLst/>
                          <a:latin typeface="Calibri" panose="020F0502020204030204" pitchFamily="34" charset="0"/>
                          <a:ea typeface="+mn-ea"/>
                          <a:cs typeface="+mn-cs"/>
                        </a:rPr>
                        <a:t>)/</a:t>
                      </a:r>
                      <a:r>
                        <a:rPr lang="es-ES" sz="1800" kern="1200" dirty="0" err="1">
                          <a:solidFill>
                            <a:srgbClr val="000000"/>
                          </a:solidFill>
                          <a:effectLst/>
                          <a:latin typeface="Calibri" panose="020F0502020204030204" pitchFamily="34" charset="0"/>
                          <a:ea typeface="+mn-ea"/>
                          <a:cs typeface="+mn-cs"/>
                        </a:rPr>
                        <a:t>project</a:t>
                      </a:r>
                      <a:r>
                        <a:rPr lang="es-ES" sz="1800" kern="1200" dirty="0">
                          <a:solidFill>
                            <a:srgbClr val="000000"/>
                          </a:solidFill>
                          <a:effectLst/>
                          <a:latin typeface="Calibri" panose="020F0502020204030204" pitchFamily="34" charset="0"/>
                          <a:ea typeface="+mn-ea"/>
                          <a:cs typeface="+mn-cs"/>
                        </a:rPr>
                        <a:t>:/volumen1</a:t>
                      </a:r>
                      <a:endParaRPr lang="es-ES" dirty="0">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01739332"/>
                  </a:ext>
                </a:extLst>
              </a:tr>
            </a:tbl>
          </a:graphicData>
        </a:graphic>
      </p:graphicFrame>
    </p:spTree>
    <p:extLst>
      <p:ext uri="{BB962C8B-B14F-4D97-AF65-F5344CB8AC3E}">
        <p14:creationId xmlns:p14="http://schemas.microsoft.com/office/powerpoint/2010/main" val="1816166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3362267"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Diapositiva</a:t>
            </a:r>
            <a:r>
              <a:rPr lang="en-US" sz="2400" b="1" dirty="0">
                <a:latin typeface="Roboto" panose="02000000000000000000" pitchFamily="2" charset="0"/>
                <a:ea typeface="Roboto" panose="02000000000000000000" pitchFamily="2" charset="0"/>
              </a:rPr>
              <a:t> de </a:t>
            </a:r>
            <a:r>
              <a:rPr lang="en-US" sz="2400" b="1" dirty="0" err="1">
                <a:latin typeface="Roboto" panose="02000000000000000000" pitchFamily="2" charset="0"/>
                <a:ea typeface="Roboto" panose="02000000000000000000" pitchFamily="2" charset="0"/>
              </a:rPr>
              <a:t>refuerzo</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059362"/>
            <a:ext cx="10531894" cy="2862322"/>
          </a:xfrm>
          <a:prstGeom prst="rect">
            <a:avLst/>
          </a:prstGeom>
          <a:noFill/>
        </p:spPr>
        <p:txBody>
          <a:bodyPr wrap="square" rtlCol="0">
            <a:spAutoFit/>
          </a:bodyPr>
          <a:lstStyle/>
          <a:p>
            <a:pPr marL="342900" indent="-342900">
              <a:buFont typeface="Arial" panose="020B0604020202020204" pitchFamily="34" charset="0"/>
              <a:buChar char="•"/>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Arial" panose="020B0604020202020204" pitchFamily="34" charset="0"/>
              <a:buChar char="•"/>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 </a:t>
            </a:r>
            <a:r>
              <a:rPr lang="en-US" b="1" dirty="0">
                <a:latin typeface="Roboto" panose="02000000000000000000" pitchFamily="2" charset="0"/>
                <a:ea typeface="Roboto" panose="02000000000000000000" pitchFamily="2" charset="0"/>
              </a:rPr>
              <a:t>docker build -f </a:t>
            </a:r>
            <a:r>
              <a:rPr lang="en-US" b="1" dirty="0" err="1">
                <a:latin typeface="Roboto" panose="02000000000000000000" pitchFamily="2" charset="0"/>
                <a:ea typeface="Roboto" panose="02000000000000000000" pitchFamily="2" charset="0"/>
              </a:rPr>
              <a:t>Dockerfile</a:t>
            </a:r>
            <a:r>
              <a:rPr lang="en-US" b="1" dirty="0">
                <a:latin typeface="Roboto" panose="02000000000000000000" pitchFamily="2" charset="0"/>
                <a:ea typeface="Roboto" panose="02000000000000000000" pitchFamily="2" charset="0"/>
              </a:rPr>
              <a:t> -t imagen:v1 . </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 (--rm -it): </a:t>
            </a:r>
            <a:r>
              <a:rPr lang="en-US" b="1" dirty="0">
                <a:latin typeface="Roboto" panose="02000000000000000000" pitchFamily="2" charset="0"/>
                <a:ea typeface="Roboto" panose="02000000000000000000" pitchFamily="2" charset="0"/>
              </a:rPr>
              <a:t>docker run --name </a:t>
            </a:r>
            <a:r>
              <a:rPr lang="en-US" b="1" dirty="0" err="1">
                <a:latin typeface="Roboto" panose="02000000000000000000" pitchFamily="2" charset="0"/>
                <a:ea typeface="Roboto" panose="02000000000000000000" pitchFamily="2" charset="0"/>
              </a:rPr>
              <a:t>contenedor</a:t>
            </a:r>
            <a:r>
              <a:rPr lang="en-US" b="1" dirty="0">
                <a:latin typeface="Roboto" panose="02000000000000000000" pitchFamily="2" charset="0"/>
                <a:ea typeface="Roboto" panose="02000000000000000000" pitchFamily="2" charset="0"/>
              </a:rPr>
              <a:t> 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comandos</a:t>
            </a:r>
            <a:r>
              <a:rPr lang="en-US" dirty="0">
                <a:latin typeface="Roboto" panose="02000000000000000000" pitchFamily="2" charset="0"/>
                <a:ea typeface="Roboto" panose="02000000000000000000" pitchFamily="2" charset="0"/>
              </a:rPr>
              <a:t> (-it): </a:t>
            </a:r>
            <a:r>
              <a:rPr lang="en-US" b="1" dirty="0">
                <a:latin typeface="Roboto" panose="02000000000000000000" pitchFamily="2" charset="0"/>
                <a:ea typeface="Roboto" panose="02000000000000000000" pitchFamily="2" charset="0"/>
              </a:rPr>
              <a:t>docker exec </a:t>
            </a:r>
            <a:r>
              <a:rPr lang="en-US" b="1" dirty="0" err="1">
                <a:latin typeface="Roboto" panose="02000000000000000000" pitchFamily="2" charset="0"/>
                <a:ea typeface="Roboto" panose="02000000000000000000" pitchFamily="2" charset="0"/>
              </a:rPr>
              <a:t>contenedor</a:t>
            </a:r>
            <a:r>
              <a:rPr lang="en-US" b="1" dirty="0">
                <a:latin typeface="Roboto" panose="02000000000000000000" pitchFamily="2" charset="0"/>
                <a:ea typeface="Roboto" panose="02000000000000000000" pitchFamily="2" charset="0"/>
              </a:rPr>
              <a:t> /bin/</a:t>
            </a:r>
            <a:r>
              <a:rPr lang="en-US" b="1" dirty="0" err="1">
                <a:latin typeface="Roboto" panose="02000000000000000000" pitchFamily="2" charset="0"/>
                <a:ea typeface="Roboto" panose="02000000000000000000" pitchFamily="2" charset="0"/>
              </a:rPr>
              <a:t>sh</a:t>
            </a:r>
            <a:endParaRPr lang="en-US"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Tageamos</a:t>
            </a:r>
            <a:r>
              <a:rPr lang="en-US" dirty="0">
                <a:latin typeface="Roboto" panose="02000000000000000000" pitchFamily="2" charset="0"/>
                <a:ea typeface="Roboto" panose="02000000000000000000" pitchFamily="2" charset="0"/>
              </a:rPr>
              <a:t> la imagen para ser </a:t>
            </a:r>
            <a:r>
              <a:rPr lang="en-US" dirty="0" err="1">
                <a:latin typeface="Roboto" panose="02000000000000000000" pitchFamily="2" charset="0"/>
                <a:ea typeface="Roboto" panose="02000000000000000000" pitchFamily="2" charset="0"/>
              </a:rPr>
              <a:t>subida</a:t>
            </a:r>
            <a:r>
              <a:rPr lang="en-US" dirty="0">
                <a:latin typeface="Roboto" panose="02000000000000000000" pitchFamily="2" charset="0"/>
                <a:ea typeface="Roboto" panose="02000000000000000000" pitchFamily="2" charset="0"/>
              </a:rPr>
              <a:t> a un repo: </a:t>
            </a:r>
            <a:r>
              <a:rPr lang="en-US" b="1" dirty="0">
                <a:latin typeface="Roboto" panose="02000000000000000000" pitchFamily="2" charset="0"/>
                <a:ea typeface="Roboto" panose="02000000000000000000" pitchFamily="2" charset="0"/>
              </a:rPr>
              <a:t>docker tag imagen:v1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Subimos</a:t>
            </a:r>
            <a:r>
              <a:rPr lang="en-US" dirty="0">
                <a:latin typeface="Roboto" panose="02000000000000000000" pitchFamily="2" charset="0"/>
                <a:ea typeface="Roboto" panose="02000000000000000000" pitchFamily="2" charset="0"/>
              </a:rPr>
              <a:t> al </a:t>
            </a:r>
            <a:r>
              <a:rPr lang="en-US" dirty="0" err="1">
                <a:latin typeface="Roboto" panose="02000000000000000000" pitchFamily="2" charset="0"/>
                <a:ea typeface="Roboto" panose="02000000000000000000" pitchFamily="2" charset="0"/>
              </a:rPr>
              <a:t>repositorio</a:t>
            </a:r>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docker push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Eliminamos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docker rm -f </a:t>
            </a:r>
            <a:r>
              <a:rPr lang="en-US" b="1" dirty="0" err="1">
                <a:latin typeface="Roboto" panose="02000000000000000000" pitchFamily="2" charset="0"/>
                <a:ea typeface="Roboto" panose="02000000000000000000" pitchFamily="2" charset="0"/>
              </a:rPr>
              <a:t>contenedor</a:t>
            </a:r>
            <a:endParaRPr lang="en-US" b="1" dirty="0">
              <a:latin typeface="Roboto" panose="02000000000000000000" pitchFamily="2" charset="0"/>
              <a:ea typeface="Roboto" panose="02000000000000000000" pitchFamily="2" charset="0"/>
            </a:endParaRP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Eliminamos</a:t>
            </a:r>
            <a:r>
              <a:rPr lang="en-US" dirty="0">
                <a:latin typeface="Roboto" panose="02000000000000000000" pitchFamily="2" charset="0"/>
                <a:ea typeface="Roboto" panose="02000000000000000000" pitchFamily="2" charset="0"/>
              </a:rPr>
              <a:t> imagen: </a:t>
            </a:r>
            <a:r>
              <a:rPr lang="en-US" b="1" dirty="0">
                <a:latin typeface="Roboto" panose="02000000000000000000" pitchFamily="2" charset="0"/>
                <a:ea typeface="Roboto" panose="02000000000000000000" pitchFamily="2" charset="0"/>
              </a:rPr>
              <a:t>docker </a:t>
            </a:r>
            <a:r>
              <a:rPr lang="en-US" b="1" dirty="0" err="1">
                <a:latin typeface="Roboto" panose="02000000000000000000" pitchFamily="2" charset="0"/>
                <a:ea typeface="Roboto" panose="02000000000000000000" pitchFamily="2" charset="0"/>
              </a:rPr>
              <a:t>rmi</a:t>
            </a:r>
            <a:r>
              <a:rPr lang="en-US" b="1" dirty="0">
                <a:latin typeface="Roboto" panose="02000000000000000000" pitchFamily="2" charset="0"/>
                <a:ea typeface="Roboto" panose="02000000000000000000" pitchFamily="2" charset="0"/>
              </a:rPr>
              <a:t> repo/imagen:v1</a:t>
            </a:r>
          </a:p>
          <a:p>
            <a:pPr marL="342900" indent="-342900">
              <a:buFont typeface="Arial" panose="020B0604020202020204" pitchFamily="34" charset="0"/>
              <a:buChar char="•"/>
            </a:pPr>
            <a:r>
              <a:rPr lang="en-US" dirty="0" err="1">
                <a:latin typeface="Roboto" panose="02000000000000000000" pitchFamily="2" charset="0"/>
                <a:ea typeface="Roboto" panose="02000000000000000000" pitchFamily="2" charset="0"/>
              </a:rPr>
              <a:t>Traemos</a:t>
            </a:r>
            <a:r>
              <a:rPr lang="en-US" dirty="0">
                <a:latin typeface="Roboto" panose="02000000000000000000" pitchFamily="2" charset="0"/>
                <a:ea typeface="Roboto" panose="02000000000000000000" pitchFamily="2" charset="0"/>
              </a:rPr>
              <a:t> imagen </a:t>
            </a:r>
            <a:r>
              <a:rPr lang="en-US" dirty="0" err="1">
                <a:latin typeface="Roboto" panose="02000000000000000000" pitchFamily="2" charset="0"/>
                <a:ea typeface="Roboto" panose="02000000000000000000" pitchFamily="2" charset="0"/>
              </a:rPr>
              <a:t>desde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local: </a:t>
            </a:r>
            <a:r>
              <a:rPr lang="en-US" b="1" dirty="0">
                <a:latin typeface="Roboto" panose="02000000000000000000" pitchFamily="2" charset="0"/>
                <a:ea typeface="Roboto" panose="02000000000000000000" pitchFamily="2" charset="0"/>
              </a:rPr>
              <a:t>docker pull repo/imagen:v1</a:t>
            </a: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485077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Base de datos mongo con almacenamiento persistente</a:t>
            </a:r>
          </a:p>
          <a:p>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pull</a:t>
            </a:r>
            <a:r>
              <a:rPr lang="es-ES" dirty="0">
                <a:latin typeface="Roboto" panose="02000000000000000000" pitchFamily="2" charset="0"/>
                <a:ea typeface="Roboto" panose="02000000000000000000" pitchFamily="2" charset="0"/>
              </a:rPr>
              <a:t> mongo</a:t>
            </a:r>
          </a:p>
          <a:p>
            <a:r>
              <a:rPr lang="es-ES" dirty="0" err="1">
                <a:latin typeface="Roboto" panose="02000000000000000000" pitchFamily="2" charset="0"/>
                <a:ea typeface="Roboto" panose="02000000000000000000" pitchFamily="2" charset="0"/>
              </a:rPr>
              <a:t>mkdir</a:t>
            </a:r>
            <a:r>
              <a:rPr lang="es-ES" dirty="0">
                <a:latin typeface="Roboto" panose="02000000000000000000" pitchFamily="2" charset="0"/>
                <a:ea typeface="Roboto" panose="02000000000000000000" pitchFamily="2" charset="0"/>
              </a:rPr>
              <a:t> ~/data/</a:t>
            </a:r>
            <a:r>
              <a:rPr lang="es-ES" dirty="0" err="1">
                <a:latin typeface="Roboto" panose="02000000000000000000" pitchFamily="2" charset="0"/>
                <a:ea typeface="Roboto" panose="02000000000000000000" pitchFamily="2" charset="0"/>
              </a:rPr>
              <a:t>mongodb</a:t>
            </a:r>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-v ~/data/</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:/data/</a:t>
            </a:r>
            <a:r>
              <a:rPr lang="es-ES" dirty="0" err="1">
                <a:latin typeface="Roboto" panose="02000000000000000000" pitchFamily="2" charset="0"/>
                <a:ea typeface="Roboto" panose="02000000000000000000" pitchFamily="2" charset="0"/>
              </a:rPr>
              <a:t>db</a:t>
            </a:r>
            <a:r>
              <a:rPr lang="es-ES" dirty="0">
                <a:latin typeface="Roboto" panose="02000000000000000000" pitchFamily="2" charset="0"/>
                <a:ea typeface="Roboto" panose="02000000000000000000" pitchFamily="2" charset="0"/>
              </a:rPr>
              <a:t> -d mongo</a:t>
            </a: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exec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it</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a:t>
            </a:r>
            <a:r>
              <a:rPr lang="es-ES" dirty="0" err="1">
                <a:latin typeface="Roboto" panose="02000000000000000000" pitchFamily="2" charset="0"/>
                <a:ea typeface="Roboto" panose="02000000000000000000" pitchFamily="2" charset="0"/>
              </a:rPr>
              <a:t>mongosh</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023651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Veremos como crear una web de ejemplo con </a:t>
            </a:r>
            <a:r>
              <a:rPr lang="es-ES" dirty="0" err="1">
                <a:latin typeface="Roboto" panose="02000000000000000000" pitchFamily="2" charset="0"/>
                <a:ea typeface="Roboto" panose="02000000000000000000" pitchFamily="2" charset="0"/>
              </a:rPr>
              <a:t>nginx</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9473656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gustaría que nuestra web estuviera en el puerto 8080 en vez de en el 80, también nos gustaría que nuestro archivo </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se llamara inicio.html. ¿Y si también queremos añadir un CSS o un archivo JS?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826480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2597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go</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go</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487347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1477328"/>
          </a:xfrm>
          <a:prstGeom prst="rect">
            <a:avLst/>
          </a:prstGeom>
          <a:noFill/>
        </p:spPr>
        <p:txBody>
          <a:bodyPr wrap="square" rtlCol="0">
            <a:spAutoFit/>
          </a:bodyPr>
          <a:lstStyle/>
          <a:p>
            <a:r>
              <a:rPr lang="es-ES" b="1" dirty="0">
                <a:latin typeface="Roboto" panose="02000000000000000000" pitchFamily="2" charset="0"/>
                <a:ea typeface="Roboto" panose="02000000000000000000" pitchFamily="2" charset="0"/>
              </a:rPr>
              <a:t>DevOps</a:t>
            </a:r>
            <a:r>
              <a:rPr lang="es-ES" dirty="0">
                <a:latin typeface="Roboto" panose="02000000000000000000" pitchFamily="2" charset="0"/>
                <a:ea typeface="Roboto" panose="02000000000000000000" pitchFamily="2" charset="0"/>
              </a:rPr>
              <a:t> proviene de la unión de las palabras </a:t>
            </a:r>
            <a:r>
              <a:rPr lang="es-ES" dirty="0" err="1">
                <a:latin typeface="Roboto" panose="02000000000000000000" pitchFamily="2" charset="0"/>
                <a:ea typeface="Roboto" panose="02000000000000000000" pitchFamily="2" charset="0"/>
              </a:rPr>
              <a:t>Development</a:t>
            </a:r>
            <a:r>
              <a:rPr lang="es-ES" dirty="0">
                <a:latin typeface="Roboto" panose="02000000000000000000" pitchFamily="2" charset="0"/>
                <a:ea typeface="Roboto" panose="02000000000000000000" pitchFamily="2" charset="0"/>
              </a:rPr>
              <a:t> + </a:t>
            </a:r>
            <a:r>
              <a:rPr lang="es-ES" dirty="0" err="1">
                <a:latin typeface="Roboto" panose="02000000000000000000" pitchFamily="2" charset="0"/>
                <a:ea typeface="Roboto" panose="02000000000000000000" pitchFamily="2" charset="0"/>
              </a:rPr>
              <a:t>Operations</a:t>
            </a:r>
            <a:r>
              <a:rPr lang="es-ES" dirty="0">
                <a:latin typeface="Roboto" panose="02000000000000000000" pitchFamily="2" charset="0"/>
                <a:ea typeface="Roboto" panose="02000000000000000000" pitchFamily="2" charset="0"/>
              </a:rPr>
              <a:t>. El objetivo de la metodología DevOps es hacer más rápido el </a:t>
            </a:r>
            <a:r>
              <a:rPr lang="es-ES" b="1" dirty="0">
                <a:latin typeface="Roboto" panose="02000000000000000000" pitchFamily="2" charset="0"/>
                <a:ea typeface="Roboto" panose="02000000000000000000" pitchFamily="2" charset="0"/>
              </a:rPr>
              <a:t>ciclo de vida del desarrollo de software </a:t>
            </a:r>
            <a:r>
              <a:rPr lang="es-ES" dirty="0">
                <a:latin typeface="Roboto" panose="02000000000000000000" pitchFamily="2" charset="0"/>
                <a:ea typeface="Roboto" panose="02000000000000000000" pitchFamily="2" charset="0"/>
              </a:rPr>
              <a:t>y proporcionar una entrega continua de alta calidad. El término apareció por primera vez en la conferencia Agile 2008 Toronto. </a:t>
            </a:r>
            <a:r>
              <a:rPr lang="es-ES" i="1" dirty="0">
                <a:latin typeface="Roboto" panose="02000000000000000000" pitchFamily="2" charset="0"/>
                <a:ea typeface="Roboto" panose="02000000000000000000" pitchFamily="2" charset="0"/>
              </a:rPr>
              <a:t>[Fuente: Wikipedia]</a:t>
            </a:r>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5" name="Imagen 4">
            <a:extLst>
              <a:ext uri="{FF2B5EF4-FFF2-40B4-BE49-F238E27FC236}">
                <a16:creationId xmlns:a16="http://schemas.microsoft.com/office/drawing/2014/main" id="{EEF1743A-F116-F737-E25D-8411FD947382}"/>
              </a:ext>
            </a:extLst>
          </p:cNvPr>
          <p:cNvPicPr>
            <a:picLocks noChangeAspect="1"/>
          </p:cNvPicPr>
          <p:nvPr/>
        </p:nvPicPr>
        <p:blipFill>
          <a:blip r:embed="rId4"/>
          <a:stretch>
            <a:fillRect/>
          </a:stretch>
        </p:blipFill>
        <p:spPr>
          <a:xfrm>
            <a:off x="4193917" y="2756942"/>
            <a:ext cx="3216533" cy="3137731"/>
          </a:xfrm>
          <a:prstGeom prst="rect">
            <a:avLst/>
          </a:prstGeom>
        </p:spPr>
      </p:pic>
    </p:spTree>
    <p:extLst>
      <p:ext uri="{BB962C8B-B14F-4D97-AF65-F5344CB8AC3E}">
        <p14:creationId xmlns:p14="http://schemas.microsoft.com/office/powerpoint/2010/main" val="2215710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8443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python</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4716126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55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nodejs</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nodejs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2513607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73682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react</a:t>
            </a:r>
            <a:r>
              <a:rPr lang="es-ES" b="1" dirty="0">
                <a:latin typeface="Roboto" panose="02000000000000000000" pitchFamily="2" charset="0"/>
                <a:ea typeface="Roboto" panose="02000000000000000000" pitchFamily="2" charset="0"/>
                <a:cs typeface="Calibri" panose="020F0502020204030204" pitchFamily="34" charset="0"/>
              </a:rPr>
              <a:t> </a:t>
            </a:r>
            <a:r>
              <a:rPr lang="es-ES" b="1" dirty="0" err="1">
                <a:latin typeface="Roboto" panose="02000000000000000000" pitchFamily="2" charset="0"/>
                <a:ea typeface="Roboto" panose="02000000000000000000" pitchFamily="2" charset="0"/>
                <a:cs typeface="Calibri" panose="020F0502020204030204" pitchFamily="34" charset="0"/>
              </a:rPr>
              <a:t>ui</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que contiene una interfaz gráfica UI</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540105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1196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DEMO-PROYECTO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99843" cy="369332"/>
          </a:xfrm>
          <a:prstGeom prst="rect">
            <a:avLst/>
          </a:prstGeom>
          <a:noFill/>
        </p:spPr>
        <p:txBody>
          <a:bodyPr wrap="none" rtlCol="0">
            <a:spAutoFit/>
          </a:bodyPr>
          <a:lstStyle/>
          <a:p>
            <a:r>
              <a:rPr lang="es-ES" b="1" dirty="0" err="1">
                <a:latin typeface="Roboto" panose="02000000000000000000" pitchFamily="2" charset="0"/>
                <a:ea typeface="Roboto" panose="02000000000000000000" pitchFamily="2" charset="0"/>
                <a:cs typeface="Calibri" panose="020F0502020204030204" pitchFamily="34" charset="0"/>
              </a:rPr>
              <a:t>Sonarqube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Vamos a construir un servidor de </a:t>
            </a:r>
            <a:r>
              <a:rPr lang="es-ES" dirty="0" err="1">
                <a:latin typeface="Roboto" panose="02000000000000000000" pitchFamily="2" charset="0"/>
                <a:ea typeface="Roboto" panose="02000000000000000000" pitchFamily="2" charset="0"/>
              </a:rPr>
              <a:t>Sonarqube</a:t>
            </a:r>
            <a:r>
              <a:rPr lang="es-ES" dirty="0">
                <a:latin typeface="Roboto" panose="02000000000000000000" pitchFamily="2" charset="0"/>
                <a:ea typeface="Roboto" panose="02000000000000000000" pitchFamily="2" charset="0"/>
              </a:rPr>
              <a:t> en un contenedor y crear otro con el cliente de sonar.</a:t>
            </a:r>
          </a:p>
          <a:p>
            <a:r>
              <a:rPr lang="es-ES" dirty="0">
                <a:latin typeface="Roboto" panose="02000000000000000000" pitchFamily="2" charset="0"/>
                <a:ea typeface="Roboto" panose="02000000000000000000" pitchFamily="2" charset="0"/>
              </a:rPr>
              <a:t>Una vez creados y enlazados vamos a lanzar un escaneo y ver que en nuestro servidor sonar aparece.</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1" name="CuadroTexto 10">
            <a:extLst>
              <a:ext uri="{FF2B5EF4-FFF2-40B4-BE49-F238E27FC236}">
                <a16:creationId xmlns:a16="http://schemas.microsoft.com/office/drawing/2014/main" id="{17790EE2-213A-B513-1EE3-B602F6143B8F}"/>
              </a:ext>
            </a:extLst>
          </p:cNvPr>
          <p:cNvSpPr txBox="1"/>
          <p:nvPr/>
        </p:nvSpPr>
        <p:spPr>
          <a:xfrm>
            <a:off x="788276" y="4198177"/>
            <a:ext cx="10459827" cy="923330"/>
          </a:xfrm>
          <a:prstGeom prst="rect">
            <a:avLst/>
          </a:prstGeom>
          <a:noFill/>
        </p:spPr>
        <p:txBody>
          <a:bodyPr wrap="square">
            <a:spAutoFit/>
          </a:bodyPr>
          <a:lstStyle/>
          <a:p>
            <a:r>
              <a:rPr lang="es-ES" dirty="0" err="1"/>
              <a:t>docker</a:t>
            </a:r>
            <a:r>
              <a:rPr lang="es-ES" dirty="0"/>
              <a:t> run -v ~/</a:t>
            </a:r>
            <a:r>
              <a:rPr lang="es-ES" dirty="0" err="1"/>
              <a:t>node</a:t>
            </a:r>
            <a:r>
              <a:rPr lang="es-ES" dirty="0"/>
              <a:t>:/</a:t>
            </a:r>
            <a:r>
              <a:rPr lang="es-ES" dirty="0" err="1"/>
              <a:t>usr</a:t>
            </a:r>
            <a:r>
              <a:rPr lang="es-ES" dirty="0"/>
              <a:t>/</a:t>
            </a:r>
            <a:r>
              <a:rPr lang="es-ES" dirty="0" err="1"/>
              <a:t>src</a:t>
            </a:r>
            <a:r>
              <a:rPr lang="es-ES" dirty="0"/>
              <a:t> -</a:t>
            </a:r>
            <a:r>
              <a:rPr lang="es-ES" dirty="0" err="1"/>
              <a:t>it</a:t>
            </a:r>
            <a:r>
              <a:rPr lang="es-ES" dirty="0"/>
              <a:t> --</a:t>
            </a:r>
            <a:r>
              <a:rPr lang="es-ES" dirty="0" err="1"/>
              <a:t>rm</a:t>
            </a:r>
            <a:r>
              <a:rPr lang="es-ES" dirty="0"/>
              <a:t> --</a:t>
            </a:r>
            <a:r>
              <a:rPr lang="es-ES" dirty="0" err="1"/>
              <a:t>name</a:t>
            </a:r>
            <a:r>
              <a:rPr lang="es-ES" dirty="0"/>
              <a:t> sonar-scanner --link </a:t>
            </a:r>
            <a:r>
              <a:rPr lang="es-ES" dirty="0" err="1"/>
              <a:t>sonarqube:sonarqube</a:t>
            </a:r>
            <a:r>
              <a:rPr lang="es-ES" dirty="0"/>
              <a:t> </a:t>
            </a:r>
            <a:r>
              <a:rPr lang="es-ES" dirty="0" err="1"/>
              <a:t>sonarsource</a:t>
            </a:r>
            <a:r>
              <a:rPr lang="es-ES" dirty="0"/>
              <a:t>/</a:t>
            </a:r>
            <a:r>
              <a:rPr lang="es-ES" dirty="0" err="1"/>
              <a:t>sonar-scanner-cli:latest</a:t>
            </a:r>
            <a:r>
              <a:rPr lang="es-ES" dirty="0"/>
              <a:t> sonar-scanner -Dsonar.host.url=http://sonarqube:9000 -</a:t>
            </a:r>
            <a:r>
              <a:rPr lang="es-ES" dirty="0" err="1"/>
              <a:t>Dsonar.projectKey</a:t>
            </a:r>
            <a:r>
              <a:rPr lang="es-ES" dirty="0"/>
              <a:t>=proyecto -</a:t>
            </a:r>
            <a:r>
              <a:rPr lang="es-ES" dirty="0" err="1"/>
              <a:t>Dsonar.sources</a:t>
            </a:r>
            <a:r>
              <a:rPr lang="es-ES" dirty="0"/>
              <a:t>=. -</a:t>
            </a:r>
            <a:r>
              <a:rPr lang="es-ES" dirty="0" err="1"/>
              <a:t>Dsonar.login</a:t>
            </a:r>
            <a:r>
              <a:rPr lang="es-ES" dirty="0"/>
              <a:t>=sqp_2d07d26b4f2c4bad189239e3c0d3e5815aa50315</a:t>
            </a:r>
          </a:p>
        </p:txBody>
      </p:sp>
      <p:sp>
        <p:nvSpPr>
          <p:cNvPr id="13" name="CuadroTexto 12">
            <a:extLst>
              <a:ext uri="{FF2B5EF4-FFF2-40B4-BE49-F238E27FC236}">
                <a16:creationId xmlns:a16="http://schemas.microsoft.com/office/drawing/2014/main" id="{ED9EA403-A157-9A17-5B25-2037C5441751}"/>
              </a:ext>
            </a:extLst>
          </p:cNvPr>
          <p:cNvSpPr txBox="1"/>
          <p:nvPr/>
        </p:nvSpPr>
        <p:spPr>
          <a:xfrm>
            <a:off x="788276" y="3584672"/>
            <a:ext cx="6100916" cy="369332"/>
          </a:xfrm>
          <a:prstGeom prst="rect">
            <a:avLst/>
          </a:prstGeom>
          <a:noFill/>
        </p:spPr>
        <p:txBody>
          <a:bodyPr wrap="square">
            <a:spAutoFit/>
          </a:bodyPr>
          <a:lstStyle/>
          <a:p>
            <a:r>
              <a:rPr lang="es-ES" dirty="0" err="1"/>
              <a:t>docker</a:t>
            </a:r>
            <a:r>
              <a:rPr lang="es-ES" dirty="0"/>
              <a:t> run -d --</a:t>
            </a:r>
            <a:r>
              <a:rPr lang="es-ES" dirty="0" err="1"/>
              <a:t>name</a:t>
            </a:r>
            <a:r>
              <a:rPr lang="es-ES" dirty="0"/>
              <a:t> </a:t>
            </a:r>
            <a:r>
              <a:rPr lang="es-ES" dirty="0" err="1"/>
              <a:t>sonarqube</a:t>
            </a:r>
            <a:r>
              <a:rPr lang="es-ES" dirty="0"/>
              <a:t> -p 9000:9000 </a:t>
            </a:r>
            <a:r>
              <a:rPr lang="es-ES" dirty="0" err="1"/>
              <a:t>sonarqube:latest</a:t>
            </a:r>
            <a:endParaRPr lang="es-ES" dirty="0"/>
          </a:p>
        </p:txBody>
      </p:sp>
    </p:spTree>
    <p:extLst>
      <p:ext uri="{BB962C8B-B14F-4D97-AF65-F5344CB8AC3E}">
        <p14:creationId xmlns:p14="http://schemas.microsoft.com/office/powerpoint/2010/main" val="28949477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Las redes Docker se usan para conectar contenedores Docker entre sí mediante </a:t>
            </a:r>
            <a:r>
              <a:rPr lang="es-ES" dirty="0" err="1">
                <a:latin typeface="Roboto" panose="02000000000000000000" pitchFamily="2" charset="0"/>
                <a:ea typeface="Roboto" panose="02000000000000000000" pitchFamily="2" charset="0"/>
              </a:rPr>
              <a:t>endpoints</a:t>
            </a:r>
            <a:r>
              <a:rPr lang="es-ES" dirty="0">
                <a:latin typeface="Roboto" panose="02000000000000000000" pitchFamily="2" charset="0"/>
                <a:ea typeface="Roboto" panose="02000000000000000000" pitchFamily="2" charset="0"/>
              </a:rPr>
              <a:t>, pueden usarse para conectar los contenedores con otros que se encuentren incluso fuera de nuestro entorno mediante el uso de Puentes (Bridges).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pic>
        <p:nvPicPr>
          <p:cNvPr id="3" name="Imagen 2">
            <a:extLst>
              <a:ext uri="{FF2B5EF4-FFF2-40B4-BE49-F238E27FC236}">
                <a16:creationId xmlns:a16="http://schemas.microsoft.com/office/drawing/2014/main" id="{80073353-A9A1-ED7A-FB47-90E412CBF1FB}"/>
              </a:ext>
            </a:extLst>
          </p:cNvPr>
          <p:cNvPicPr>
            <a:picLocks noChangeAspect="1"/>
          </p:cNvPicPr>
          <p:nvPr/>
        </p:nvPicPr>
        <p:blipFill>
          <a:blip r:embed="rId4"/>
          <a:stretch>
            <a:fillRect/>
          </a:stretch>
        </p:blipFill>
        <p:spPr>
          <a:xfrm>
            <a:off x="3813702" y="2496418"/>
            <a:ext cx="4564595" cy="3098797"/>
          </a:xfrm>
          <a:prstGeom prst="rect">
            <a:avLst/>
          </a:prstGeom>
        </p:spPr>
      </p:pic>
    </p:spTree>
    <p:extLst>
      <p:ext uri="{BB962C8B-B14F-4D97-AF65-F5344CB8AC3E}">
        <p14:creationId xmlns:p14="http://schemas.microsoft.com/office/powerpoint/2010/main" val="3970534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Estos son los comandos más usados relacionados con redes Docker: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graphicFrame>
        <p:nvGraphicFramePr>
          <p:cNvPr id="2" name="Tabla 4">
            <a:extLst>
              <a:ext uri="{FF2B5EF4-FFF2-40B4-BE49-F238E27FC236}">
                <a16:creationId xmlns:a16="http://schemas.microsoft.com/office/drawing/2014/main" id="{124CF7BC-6A84-9D87-1622-7E3BF7432D14}"/>
              </a:ext>
            </a:extLst>
          </p:cNvPr>
          <p:cNvGraphicFramePr>
            <a:graphicFrameLocks noGrp="1"/>
          </p:cNvGraphicFramePr>
          <p:nvPr>
            <p:extLst>
              <p:ext uri="{D42A27DB-BD31-4B8C-83A1-F6EECF244321}">
                <p14:modId xmlns:p14="http://schemas.microsoft.com/office/powerpoint/2010/main" val="1083413860"/>
              </p:ext>
            </p:extLst>
          </p:nvPr>
        </p:nvGraphicFramePr>
        <p:xfrm>
          <a:off x="2032000" y="2501900"/>
          <a:ext cx="8128000" cy="18542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3637291687"/>
                    </a:ext>
                  </a:extLst>
                </a:gridCol>
                <a:gridCol w="4064000">
                  <a:extLst>
                    <a:ext uri="{9D8B030D-6E8A-4147-A177-3AD203B41FA5}">
                      <a16:colId xmlns:a16="http://schemas.microsoft.com/office/drawing/2014/main" val="1131398987"/>
                    </a:ext>
                  </a:extLst>
                </a:gridCol>
              </a:tblGrid>
              <a:tr h="370840">
                <a:tc>
                  <a:txBody>
                    <a:bodyPr/>
                    <a:lstStyle/>
                    <a:p>
                      <a:r>
                        <a:rPr lang="es-ES" dirty="0"/>
                        <a:t>Comando</a:t>
                      </a:r>
                    </a:p>
                  </a:txBody>
                  <a:tcPr/>
                </a:tc>
                <a:tc>
                  <a:txBody>
                    <a:bodyPr/>
                    <a:lstStyle/>
                    <a:p>
                      <a:r>
                        <a:rPr lang="es-ES" dirty="0"/>
                        <a:t>Función</a:t>
                      </a:r>
                    </a:p>
                  </a:txBody>
                  <a:tcPr/>
                </a:tc>
                <a:extLst>
                  <a:ext uri="{0D108BD9-81ED-4DB2-BD59-A6C34878D82A}">
                    <a16:rowId xmlns:a16="http://schemas.microsoft.com/office/drawing/2014/main" val="1388440586"/>
                  </a:ext>
                </a:extLst>
              </a:tr>
              <a:tr h="370840">
                <a:tc>
                  <a:txBody>
                    <a:bodyPr/>
                    <a:lstStyle/>
                    <a:p>
                      <a:r>
                        <a:rPr lang="es-ES" dirty="0"/>
                        <a:t>Docker </a:t>
                      </a:r>
                      <a:r>
                        <a:rPr lang="es-ES" dirty="0" err="1"/>
                        <a:t>network</a:t>
                      </a:r>
                      <a:r>
                        <a:rPr lang="es-ES" dirty="0"/>
                        <a:t> </a:t>
                      </a:r>
                      <a:r>
                        <a:rPr lang="es-ES" dirty="0" err="1"/>
                        <a:t>ls</a:t>
                      </a:r>
                      <a:endParaRPr lang="es-ES" dirty="0"/>
                    </a:p>
                  </a:txBody>
                  <a:tcPr/>
                </a:tc>
                <a:tc>
                  <a:txBody>
                    <a:bodyPr/>
                    <a:lstStyle/>
                    <a:p>
                      <a:r>
                        <a:rPr lang="es-ES" dirty="0"/>
                        <a:t>Lista las redes</a:t>
                      </a:r>
                    </a:p>
                  </a:txBody>
                  <a:tcPr/>
                </a:tc>
                <a:extLst>
                  <a:ext uri="{0D108BD9-81ED-4DB2-BD59-A6C34878D82A}">
                    <a16:rowId xmlns:a16="http://schemas.microsoft.com/office/drawing/2014/main" val="2316123153"/>
                  </a:ext>
                </a:extLst>
              </a:tr>
              <a:tr h="370840">
                <a:tc>
                  <a:txBody>
                    <a:bodyPr/>
                    <a:lstStyle/>
                    <a:p>
                      <a:r>
                        <a:rPr lang="es-ES" dirty="0"/>
                        <a:t>Docker </a:t>
                      </a:r>
                      <a:r>
                        <a:rPr lang="es-ES" dirty="0" err="1"/>
                        <a:t>network</a:t>
                      </a:r>
                      <a:r>
                        <a:rPr lang="es-ES" dirty="0"/>
                        <a:t> </a:t>
                      </a:r>
                      <a:r>
                        <a:rPr lang="es-ES" dirty="0" err="1"/>
                        <a:t>create</a:t>
                      </a:r>
                      <a:endParaRPr lang="es-ES" dirty="0"/>
                    </a:p>
                  </a:txBody>
                  <a:tcPr/>
                </a:tc>
                <a:tc>
                  <a:txBody>
                    <a:bodyPr/>
                    <a:lstStyle/>
                    <a:p>
                      <a:r>
                        <a:rPr lang="es-ES" dirty="0"/>
                        <a:t>Crea una red</a:t>
                      </a:r>
                    </a:p>
                  </a:txBody>
                  <a:tcPr/>
                </a:tc>
                <a:extLst>
                  <a:ext uri="{0D108BD9-81ED-4DB2-BD59-A6C34878D82A}">
                    <a16:rowId xmlns:a16="http://schemas.microsoft.com/office/drawing/2014/main" val="1201778117"/>
                  </a:ext>
                </a:extLst>
              </a:tr>
              <a:tr h="370840">
                <a:tc>
                  <a:txBody>
                    <a:bodyPr/>
                    <a:lstStyle/>
                    <a:p>
                      <a:r>
                        <a:rPr lang="es-ES" dirty="0"/>
                        <a:t>Docker </a:t>
                      </a:r>
                      <a:r>
                        <a:rPr lang="es-ES" dirty="0" err="1"/>
                        <a:t>network</a:t>
                      </a:r>
                      <a:r>
                        <a:rPr lang="es-ES" dirty="0"/>
                        <a:t> </a:t>
                      </a:r>
                      <a:r>
                        <a:rPr lang="es-ES" dirty="0" err="1"/>
                        <a:t>connect</a:t>
                      </a:r>
                      <a:endParaRPr lang="es-ES" dirty="0"/>
                    </a:p>
                  </a:txBody>
                  <a:tcPr/>
                </a:tc>
                <a:tc>
                  <a:txBody>
                    <a:bodyPr/>
                    <a:lstStyle/>
                    <a:p>
                      <a:r>
                        <a:rPr lang="es-ES" dirty="0"/>
                        <a:t>Conecta un contenedor a una red</a:t>
                      </a:r>
                    </a:p>
                  </a:txBody>
                  <a:tcPr/>
                </a:tc>
                <a:extLst>
                  <a:ext uri="{0D108BD9-81ED-4DB2-BD59-A6C34878D82A}">
                    <a16:rowId xmlns:a16="http://schemas.microsoft.com/office/drawing/2014/main" val="218793971"/>
                  </a:ext>
                </a:extLst>
              </a:tr>
              <a:tr h="370840">
                <a:tc>
                  <a:txBody>
                    <a:bodyPr/>
                    <a:lstStyle/>
                    <a:p>
                      <a:r>
                        <a:rPr lang="es-ES" dirty="0"/>
                        <a:t>Docker </a:t>
                      </a:r>
                      <a:r>
                        <a:rPr lang="es-ES" dirty="0" err="1"/>
                        <a:t>network</a:t>
                      </a:r>
                      <a:r>
                        <a:rPr lang="es-ES" dirty="0"/>
                        <a:t> </a:t>
                      </a:r>
                      <a:r>
                        <a:rPr lang="es-ES" dirty="0" err="1"/>
                        <a:t>inspect</a:t>
                      </a:r>
                      <a:endParaRPr lang="es-ES" dirty="0"/>
                    </a:p>
                  </a:txBody>
                  <a:tcPr/>
                </a:tc>
                <a:tc>
                  <a:txBody>
                    <a:bodyPr/>
                    <a:lstStyle/>
                    <a:p>
                      <a:r>
                        <a:rPr lang="es-ES" dirty="0"/>
                        <a:t>Da detalles sobre la red</a:t>
                      </a:r>
                    </a:p>
                  </a:txBody>
                  <a:tcPr/>
                </a:tc>
                <a:extLst>
                  <a:ext uri="{0D108BD9-81ED-4DB2-BD59-A6C34878D82A}">
                    <a16:rowId xmlns:a16="http://schemas.microsoft.com/office/drawing/2014/main" val="2654818521"/>
                  </a:ext>
                </a:extLst>
              </a:tr>
            </a:tbl>
          </a:graphicData>
        </a:graphic>
      </p:graphicFrame>
    </p:spTree>
    <p:extLst>
      <p:ext uri="{BB962C8B-B14F-4D97-AF65-F5344CB8AC3E}">
        <p14:creationId xmlns:p14="http://schemas.microsoft.com/office/powerpoint/2010/main" val="2075784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11601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386505"/>
            <a:ext cx="10972799" cy="4247317"/>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dos contenedores, uno web y otro con una base de datos:</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-d --</a:t>
            </a:r>
            <a:r>
              <a:rPr lang="es-ES" b="1" dirty="0" err="1">
                <a:latin typeface="Roboto" panose="02000000000000000000" pitchFamily="2" charset="0"/>
                <a:ea typeface="Roboto" panose="02000000000000000000" pitchFamily="2" charset="0"/>
              </a:rPr>
              <a:t>name</a:t>
            </a:r>
            <a:r>
              <a:rPr lang="es-ES" b="1" dirty="0">
                <a:latin typeface="Roboto" panose="02000000000000000000" pitchFamily="2" charset="0"/>
                <a:ea typeface="Roboto" panose="02000000000000000000" pitchFamily="2" charset="0"/>
              </a:rPr>
              <a:t> web-server -p 80:80 </a:t>
            </a:r>
            <a:r>
              <a:rPr lang="es-ES" b="1" dirty="0" err="1">
                <a:latin typeface="Roboto" panose="02000000000000000000" pitchFamily="2" charset="0"/>
                <a:ea typeface="Roboto" panose="02000000000000000000" pitchFamily="2" charset="0"/>
              </a:rPr>
              <a:t>nginx</a:t>
            </a:r>
            <a:endParaRPr lang="es-ES" b="1" dirty="0">
              <a:latin typeface="Roboto" panose="02000000000000000000" pitchFamily="2" charset="0"/>
              <a:ea typeface="Roboto" panose="02000000000000000000" pitchFamily="2" charset="0"/>
            </a:endParaRP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-d --</a:t>
            </a:r>
            <a:r>
              <a:rPr lang="es-ES" b="1" dirty="0" err="1">
                <a:latin typeface="Roboto" panose="02000000000000000000" pitchFamily="2" charset="0"/>
                <a:ea typeface="Roboto" panose="02000000000000000000" pitchFamily="2" charset="0"/>
              </a:rPr>
              <a:t>name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database</a:t>
            </a:r>
            <a:r>
              <a:rPr lang="es-ES" b="1" dirty="0">
                <a:latin typeface="Roboto" panose="02000000000000000000" pitchFamily="2" charset="0"/>
                <a:ea typeface="Roboto" panose="02000000000000000000" pitchFamily="2" charset="0"/>
              </a:rPr>
              <a:t> -e MYSQL_ROOT_PASSWORD=</a:t>
            </a:r>
            <a:r>
              <a:rPr lang="es-ES" b="1" dirty="0" err="1">
                <a:latin typeface="Roboto" panose="02000000000000000000" pitchFamily="2" charset="0"/>
                <a:ea typeface="Roboto" panose="02000000000000000000" pitchFamily="2" charset="0"/>
              </a:rPr>
              <a:t>mysecretpassword</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mysql</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una red:</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network</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my-network</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Conectamos ambos contenedores a la red:</a:t>
            </a:r>
          </a:p>
          <a:p>
            <a:r>
              <a:rPr lang="en-US" b="1" dirty="0">
                <a:latin typeface="Roboto" panose="02000000000000000000" pitchFamily="2" charset="0"/>
                <a:ea typeface="Roboto" panose="02000000000000000000" pitchFamily="2" charset="0"/>
              </a:rPr>
              <a:t>docker network connect my-network web-server</a:t>
            </a:r>
          </a:p>
          <a:p>
            <a:r>
              <a:rPr lang="en-US" b="1" dirty="0">
                <a:latin typeface="Roboto" panose="02000000000000000000" pitchFamily="2" charset="0"/>
                <a:ea typeface="Roboto" panose="02000000000000000000" pitchFamily="2" charset="0"/>
              </a:rPr>
              <a:t>docker network connect my-network database</a:t>
            </a:r>
          </a:p>
          <a:p>
            <a:endParaRPr lang="en-US" dirty="0">
              <a:latin typeface="Roboto" panose="02000000000000000000" pitchFamily="2" charset="0"/>
              <a:ea typeface="Roboto" panose="02000000000000000000" pitchFamily="2" charset="0"/>
            </a:endParaRPr>
          </a:p>
          <a:p>
            <a:r>
              <a:rPr lang="en-US" dirty="0" err="1">
                <a:latin typeface="Roboto" panose="02000000000000000000" pitchFamily="2" charset="0"/>
                <a:ea typeface="Roboto" panose="02000000000000000000" pitchFamily="2" charset="0"/>
              </a:rPr>
              <a:t>Probamos</a:t>
            </a:r>
            <a:r>
              <a:rPr lang="en-US" dirty="0">
                <a:latin typeface="Roboto" panose="02000000000000000000" pitchFamily="2" charset="0"/>
                <a:ea typeface="Roboto" panose="02000000000000000000" pitchFamily="2" charset="0"/>
              </a:rPr>
              <a:t> que se </a:t>
            </a:r>
            <a:r>
              <a:rPr lang="en-US" dirty="0" err="1">
                <a:latin typeface="Roboto" panose="02000000000000000000" pitchFamily="2" charset="0"/>
                <a:ea typeface="Roboto" panose="02000000000000000000" pitchFamily="2" charset="0"/>
              </a:rPr>
              <a:t>conectan</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sí</a:t>
            </a:r>
            <a:r>
              <a:rPr lang="en-US" dirty="0">
                <a:latin typeface="Roboto" panose="02000000000000000000" pitchFamily="2" charset="0"/>
                <a:ea typeface="Roboto" panose="02000000000000000000" pitchFamily="2" charset="0"/>
              </a:rPr>
              <a:t>:</a:t>
            </a:r>
          </a:p>
          <a:p>
            <a:endParaRPr lang="en-US" dirty="0">
              <a:latin typeface="Roboto" panose="02000000000000000000" pitchFamily="2" charset="0"/>
              <a:ea typeface="Roboto" panose="02000000000000000000" pitchFamily="2" charset="0"/>
            </a:endParaRPr>
          </a:p>
          <a:p>
            <a:r>
              <a:rPr lang="en-US" b="1" dirty="0">
                <a:latin typeface="Roboto" panose="02000000000000000000" pitchFamily="2" charset="0"/>
                <a:ea typeface="Roboto" panose="02000000000000000000" pitchFamily="2" charset="0"/>
              </a:rPr>
              <a:t>docker exec -it web-server bash</a:t>
            </a:r>
          </a:p>
          <a:p>
            <a:r>
              <a:rPr lang="en-US" dirty="0">
                <a:latin typeface="Roboto" panose="02000000000000000000" pitchFamily="2" charset="0"/>
                <a:ea typeface="Roboto" panose="02000000000000000000" pitchFamily="2" charset="0"/>
              </a:rPr>
              <a:t>$ </a:t>
            </a:r>
            <a:r>
              <a:rPr lang="en-US" b="1" dirty="0">
                <a:latin typeface="Roboto" panose="02000000000000000000" pitchFamily="2" charset="0"/>
                <a:ea typeface="Roboto" panose="02000000000000000000" pitchFamily="2" charset="0"/>
              </a:rPr>
              <a:t>curl database:3306</a:t>
            </a:r>
            <a:endParaRPr lang="es-ES"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3667079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435329"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2 contenedores Ubuntu que se comuniquen mediante una red, probamos su conectividad con comandos de redes vistos en el tema de Linux. (esta vez no usaremos --link sino las </a:t>
            </a:r>
            <a:r>
              <a:rPr lang="es-ES" dirty="0" err="1">
                <a:latin typeface="Roboto" panose="02000000000000000000" pitchFamily="2" charset="0"/>
                <a:ea typeface="Roboto" panose="02000000000000000000" pitchFamily="2" charset="0"/>
              </a:rPr>
              <a:t>network</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725838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4728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flask</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 usando </a:t>
            </a:r>
            <a:r>
              <a:rPr lang="es-ES" dirty="0" err="1">
                <a:latin typeface="Roboto" panose="02000000000000000000" pitchFamily="2" charset="0"/>
                <a:ea typeface="Roboto" panose="02000000000000000000" pitchFamily="2" charset="0"/>
              </a:rPr>
              <a:t>Flask</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783393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5292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 </a:t>
            </a:r>
            <a:r>
              <a:rPr lang="es-ES" b="1" dirty="0" err="1">
                <a:latin typeface="Roboto" panose="02000000000000000000" pitchFamily="2" charset="0"/>
                <a:ea typeface="Roboto" panose="02000000000000000000" pitchFamily="2" charset="0"/>
                <a:cs typeface="Calibri" panose="020F0502020204030204" pitchFamily="34" charset="0"/>
              </a:rPr>
              <a:t>multistage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contenedor con una aplicación de C++ usando </a:t>
            </a:r>
            <a:r>
              <a:rPr lang="es-ES" dirty="0" err="1">
                <a:latin typeface="Roboto" panose="02000000000000000000" pitchFamily="2" charset="0"/>
                <a:ea typeface="Roboto" panose="02000000000000000000" pitchFamily="2" charset="0"/>
              </a:rPr>
              <a:t>Dockerfiles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Ventajas de las imágenes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 más fáciles de entender, solo usamos las primeras imágenes para descargar dependencias y copiamos lo que necesitamos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533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Desarrollador: Un desarrollador de software es una persona involucrada en el proceso de creación de un software específico, este proceso incluye el estudio, diseño, programación, testeo y otras facetas relacionadas.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Operaciones: Son las personas que se encargan de asegurar que los dispositivos y sistemas funcionan de la mejor forma posible y en caso contrario hacerlos funcionar de esa manera. Esto incluye soporte de hardware, software y sistemas informáticos internos y externos.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1026" name="Picture 2" descr="octopus-busy-v3b – Cedric Hohnstadt Illustration">
            <a:extLst>
              <a:ext uri="{FF2B5EF4-FFF2-40B4-BE49-F238E27FC236}">
                <a16:creationId xmlns:a16="http://schemas.microsoft.com/office/drawing/2014/main" id="{3C9A6118-561B-BE3D-2705-11278A630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629" y="3547062"/>
            <a:ext cx="28575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30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67951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JAVA</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maven</a:t>
            </a:r>
            <a:r>
              <a:rPr lang="es-ES" dirty="0">
                <a:latin typeface="Roboto" panose="02000000000000000000" pitchFamily="2" charset="0"/>
                <a:ea typeface="Roboto" panose="02000000000000000000" pitchFamily="2" charset="0"/>
              </a:rPr>
              <a:t>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mvn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package</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tomcat</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/app/target/</a:t>
            </a:r>
            <a:r>
              <a:rPr lang="es-ES" dirty="0" err="1">
                <a:latin typeface="Roboto" panose="02000000000000000000" pitchFamily="2" charset="0"/>
                <a:ea typeface="Roboto" panose="02000000000000000000" pitchFamily="2" charset="0"/>
              </a:rPr>
              <a:t>file.war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/local/</a:t>
            </a:r>
            <a:r>
              <a:rPr lang="es-ES" dirty="0" err="1">
                <a:latin typeface="Roboto" panose="02000000000000000000" pitchFamily="2" charset="0"/>
                <a:ea typeface="Roboto" panose="02000000000000000000" pitchFamily="2" charset="0"/>
              </a:rPr>
              <a:t>tomcat</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webapps</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524117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2406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REACT</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node:18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package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yarn.lock</a:t>
            </a:r>
            <a:r>
              <a:rPr lang="es-ES" dirty="0">
                <a:latin typeface="Roboto" panose="02000000000000000000" pitchFamily="2" charset="0"/>
                <a:ea typeface="Roboto" panose="02000000000000000000" pitchFamily="2" charset="0"/>
              </a:rPr>
              <a:t>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install</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public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public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src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src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nginx:alpine</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/share/</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html</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376442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72505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REACT</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913872" y="292842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Modificamos la aplicación REACT que hemos </a:t>
            </a:r>
            <a:r>
              <a:rPr lang="es-ES" dirty="0" err="1">
                <a:latin typeface="Roboto" panose="02000000000000000000" pitchFamily="2" charset="0"/>
                <a:ea typeface="Roboto" panose="02000000000000000000" pitchFamily="2" charset="0"/>
              </a:rPr>
              <a:t>dockerizado</a:t>
            </a:r>
            <a:r>
              <a:rPr lang="es-ES" dirty="0">
                <a:latin typeface="Roboto" panose="02000000000000000000" pitchFamily="2" charset="0"/>
                <a:ea typeface="Roboto" panose="02000000000000000000" pitchFamily="2" charset="0"/>
              </a:rPr>
              <a:t> anteriormente y la convertimos en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 usando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549513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Orquestación de Contenedores</a:t>
            </a:r>
          </a:p>
        </p:txBody>
      </p:sp>
    </p:spTree>
    <p:extLst>
      <p:ext uri="{BB962C8B-B14F-4D97-AF65-F5344CB8AC3E}">
        <p14:creationId xmlns:p14="http://schemas.microsoft.com/office/powerpoint/2010/main" val="1328197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es una herramienta para definir y ejecutar aplicaciones de Docker de varios contenedores. En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se usa un archivo YAML para configurar los servicios de la aplicación. Después, con un solo comando, se crean y se inician todos los servicios de la configuración y con otro se pueden parar todos a la vez.</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074" name="Picture 2" descr="Serie Docker: ¿Qué es Docker Compose? – I.E.S. Celia Viñas – Ciberseguridad">
            <a:extLst>
              <a:ext uri="{FF2B5EF4-FFF2-40B4-BE49-F238E27FC236}">
                <a16:creationId xmlns:a16="http://schemas.microsoft.com/office/drawing/2014/main" id="{ABBF520F-5475-2F5C-BF6F-02B89DE04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37" y="2879439"/>
            <a:ext cx="43148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1192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1375951291"/>
              </p:ext>
            </p:extLst>
          </p:nvPr>
        </p:nvGraphicFramePr>
        <p:xfrm>
          <a:off x="2032000" y="2104329"/>
          <a:ext cx="8128000" cy="24942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146590096"/>
                    </a:ext>
                  </a:extLst>
                </a:gridCol>
                <a:gridCol w="4064000">
                  <a:extLst>
                    <a:ext uri="{9D8B030D-6E8A-4147-A177-3AD203B41FA5}">
                      <a16:colId xmlns:a16="http://schemas.microsoft.com/office/drawing/2014/main" val="1971192001"/>
                    </a:ext>
                  </a:extLst>
                </a:gridCol>
              </a:tblGrid>
              <a:tr h="370840">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70840">
                <a:tc>
                  <a:txBody>
                    <a:bodyPr/>
                    <a:lstStyle/>
                    <a:p>
                      <a:r>
                        <a:rPr lang="en-US" dirty="0"/>
                        <a:t>Docker-compose up</a:t>
                      </a:r>
                      <a:endParaRPr lang="es-ES" dirty="0"/>
                    </a:p>
                  </a:txBody>
                  <a:tcPr/>
                </a:tc>
                <a:tc>
                  <a:txBody>
                    <a:bodyPr/>
                    <a:lstStyle/>
                    <a:p>
                      <a:r>
                        <a:rPr lang="en-US" dirty="0" err="1"/>
                        <a:t>Levantamos</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3361292410"/>
                  </a:ext>
                </a:extLst>
              </a:tr>
              <a:tr h="370840">
                <a:tc>
                  <a:txBody>
                    <a:bodyPr/>
                    <a:lstStyle/>
                    <a:p>
                      <a:r>
                        <a:rPr lang="en-US" dirty="0"/>
                        <a:t>Docker-compose down</a:t>
                      </a:r>
                      <a:endParaRPr lang="es-ES" dirty="0"/>
                    </a:p>
                  </a:txBody>
                  <a:tcPr/>
                </a:tc>
                <a:tc>
                  <a:txBody>
                    <a:bodyPr/>
                    <a:lstStyle/>
                    <a:p>
                      <a:r>
                        <a:rPr lang="en-US" dirty="0"/>
                        <a:t>Para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640023466"/>
                  </a:ext>
                </a:extLst>
              </a:tr>
              <a:tr h="370840">
                <a:tc>
                  <a:txBody>
                    <a:bodyPr/>
                    <a:lstStyle/>
                    <a:p>
                      <a:r>
                        <a:rPr lang="en-US" dirty="0"/>
                        <a:t>Docker-compose </a:t>
                      </a:r>
                      <a:r>
                        <a:rPr lang="en-US" dirty="0" err="1"/>
                        <a:t>ps</a:t>
                      </a:r>
                      <a:endParaRPr lang="es-ES" dirty="0"/>
                    </a:p>
                  </a:txBody>
                  <a:tcPr/>
                </a:tc>
                <a:tc>
                  <a:txBody>
                    <a:bodyPr/>
                    <a:lstStyle/>
                    <a:p>
                      <a:r>
                        <a:rPr lang="en-US" dirty="0" err="1"/>
                        <a:t>Vemos</a:t>
                      </a:r>
                      <a:r>
                        <a:rPr lang="en-US" dirty="0"/>
                        <a:t> </a:t>
                      </a:r>
                      <a:r>
                        <a:rPr lang="en-US" dirty="0" err="1"/>
                        <a:t>los</a:t>
                      </a:r>
                      <a:r>
                        <a:rPr lang="en-US" dirty="0"/>
                        <a:t> </a:t>
                      </a:r>
                      <a:r>
                        <a:rPr lang="en-US" dirty="0" err="1"/>
                        <a:t>contenedores</a:t>
                      </a:r>
                      <a:r>
                        <a:rPr lang="en-US" dirty="0"/>
                        <a:t> </a:t>
                      </a:r>
                      <a:r>
                        <a:rPr lang="en-US" dirty="0" err="1"/>
                        <a:t>activos</a:t>
                      </a:r>
                      <a:endParaRPr lang="es-ES" dirty="0"/>
                    </a:p>
                  </a:txBody>
                  <a:tcPr/>
                </a:tc>
                <a:extLst>
                  <a:ext uri="{0D108BD9-81ED-4DB2-BD59-A6C34878D82A}">
                    <a16:rowId xmlns:a16="http://schemas.microsoft.com/office/drawing/2014/main" val="658422991"/>
                  </a:ext>
                </a:extLst>
              </a:tr>
              <a:tr h="370840">
                <a:tc>
                  <a:txBody>
                    <a:bodyPr/>
                    <a:lstStyle/>
                    <a:p>
                      <a:r>
                        <a:rPr lang="en-US" dirty="0"/>
                        <a:t>Docker-compose restart</a:t>
                      </a:r>
                      <a:endParaRPr lang="es-ES" dirty="0"/>
                    </a:p>
                  </a:txBody>
                  <a:tcPr/>
                </a:tc>
                <a:tc>
                  <a:txBody>
                    <a:bodyPr/>
                    <a:lstStyle/>
                    <a:p>
                      <a:r>
                        <a:rPr lang="en-US" dirty="0" err="1"/>
                        <a:t>Reinicia</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4071689264"/>
                  </a:ext>
                </a:extLst>
              </a:tr>
              <a:tr h="370840">
                <a:tc>
                  <a:txBody>
                    <a:bodyPr/>
                    <a:lstStyle/>
                    <a:p>
                      <a:r>
                        <a:rPr lang="es-ES" dirty="0"/>
                        <a:t>Docker-</a:t>
                      </a:r>
                      <a:r>
                        <a:rPr lang="es-ES" dirty="0" err="1"/>
                        <a:t>compose</a:t>
                      </a:r>
                      <a:r>
                        <a:rPr lang="es-ES" dirty="0"/>
                        <a:t> </a:t>
                      </a:r>
                      <a:r>
                        <a:rPr lang="es-ES" dirty="0" err="1"/>
                        <a:t>exec</a:t>
                      </a:r>
                      <a:r>
                        <a:rPr lang="es-ES" dirty="0"/>
                        <a:t> &lt;servicio&gt; &lt;comando&gt;</a:t>
                      </a:r>
                    </a:p>
                  </a:txBody>
                  <a:tcPr/>
                </a:tc>
                <a:tc>
                  <a:txBody>
                    <a:bodyPr/>
                    <a:lstStyle/>
                    <a:p>
                      <a:r>
                        <a:rPr lang="es-ES" dirty="0"/>
                        <a:t>Ejecuta comandos en el servicio seleccionado</a:t>
                      </a:r>
                    </a:p>
                  </a:txBody>
                  <a:tcPr/>
                </a:tc>
                <a:extLst>
                  <a:ext uri="{0D108BD9-81ED-4DB2-BD59-A6C34878D82A}">
                    <a16:rowId xmlns:a16="http://schemas.microsoft.com/office/drawing/2014/main" val="1759506849"/>
                  </a:ext>
                </a:extLst>
              </a:tr>
            </a:tbl>
          </a:graphicData>
        </a:graphic>
      </p:graphicFrame>
    </p:spTree>
    <p:extLst>
      <p:ext uri="{BB962C8B-B14F-4D97-AF65-F5344CB8AC3E}">
        <p14:creationId xmlns:p14="http://schemas.microsoft.com/office/powerpoint/2010/main" val="1078571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4608056"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Docker </a:t>
            </a:r>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1840535872"/>
              </p:ext>
            </p:extLst>
          </p:nvPr>
        </p:nvGraphicFramePr>
        <p:xfrm>
          <a:off x="1610685" y="2059304"/>
          <a:ext cx="8128000" cy="4419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4172825">
                <a:tc>
                  <a:txBody>
                    <a:bodyPr/>
                    <a:lstStyle/>
                    <a:p>
                      <a:r>
                        <a:rPr lang="es-ES" sz="1400" b="0" dirty="0" err="1">
                          <a:solidFill>
                            <a:srgbClr val="E06C75"/>
                          </a:solidFill>
                          <a:effectLst/>
                          <a:latin typeface="Consolas" panose="020B0609020204030204" pitchFamily="49" charset="0"/>
                        </a:rPr>
                        <a:t>version</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'3'</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services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mysql:5.7</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environment</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MYSQL_ROOT_PASSWORD</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password</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MYSQL_DATABASE</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mydb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db_data</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lib</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mysql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web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php:7.2-apache</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depends_on</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/www/</a:t>
                      </a:r>
                      <a:r>
                        <a:rPr lang="es-ES" sz="1400" b="0" dirty="0" err="1">
                          <a:solidFill>
                            <a:srgbClr val="98C379"/>
                          </a:solidFill>
                          <a:effectLst/>
                          <a:latin typeface="Consolas" panose="020B0609020204030204" pitchFamily="49" charset="0"/>
                        </a:rPr>
                        <a:t>html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ports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"8080:80"</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db_data</a:t>
                      </a:r>
                      <a:r>
                        <a:rPr lang="es-ES" sz="1400" b="0" dirty="0">
                          <a:solidFill>
                            <a:srgbClr val="ABB2BF"/>
                          </a:solidFill>
                          <a:effectLst/>
                          <a:latin typeface="Consolas" panose="020B0609020204030204" pitchFamily="49" charset="0"/>
                        </a:rPr>
                        <a: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21446588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379690" cy="461665"/>
          </a:xfrm>
          <a:prstGeom prst="rect">
            <a:avLst/>
          </a:prstGeom>
          <a:noFill/>
        </p:spPr>
        <p:txBody>
          <a:bodyPr wrap="none" rtlCol="0">
            <a:spAutoFit/>
          </a:bodyPr>
          <a:lstStyle/>
          <a:p>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3BF3D9DC-A19A-9708-1822-18107F1B7930}"/>
              </a:ext>
            </a:extLst>
          </p:cNvPr>
          <p:cNvSpPr txBox="1"/>
          <p:nvPr/>
        </p:nvSpPr>
        <p:spPr>
          <a:xfrm>
            <a:off x="788276" y="2367404"/>
            <a:ext cx="10972799" cy="2862322"/>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Version</a:t>
            </a:r>
            <a:r>
              <a:rPr lang="es-ES" dirty="0">
                <a:latin typeface="Roboto" panose="02000000000000000000" pitchFamily="2" charset="0"/>
                <a:ea typeface="Roboto" panose="02000000000000000000" pitchFamily="2" charset="0"/>
              </a:rPr>
              <a:t>: la versión de formato de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(Por defecto usamos 3, la versión más nueva, en la documentación de Docker aparecen las diferencias)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Services</a:t>
            </a:r>
            <a:r>
              <a:rPr lang="es-ES" dirty="0">
                <a:latin typeface="Roboto" panose="02000000000000000000" pitchFamily="2" charset="0"/>
                <a:ea typeface="Roboto" panose="02000000000000000000" pitchFamily="2" charset="0"/>
              </a:rPr>
              <a:t>: define los servicios que queremos levantar</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Image</a:t>
            </a:r>
            <a:r>
              <a:rPr lang="es-ES" dirty="0">
                <a:latin typeface="Roboto" panose="02000000000000000000" pitchFamily="2" charset="0"/>
                <a:ea typeface="Roboto" panose="02000000000000000000" pitchFamily="2" charset="0"/>
              </a:rPr>
              <a:t>: imagen usada</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Environment</a:t>
            </a:r>
            <a:r>
              <a:rPr lang="es-ES" dirty="0">
                <a:latin typeface="Roboto" panose="02000000000000000000" pitchFamily="2" charset="0"/>
                <a:ea typeface="Roboto" panose="02000000000000000000" pitchFamily="2" charset="0"/>
              </a:rPr>
              <a:t>: variables de entorno adicionales para el servicio</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Volumes</a:t>
            </a:r>
            <a:r>
              <a:rPr lang="es-ES" dirty="0">
                <a:latin typeface="Roboto" panose="02000000000000000000" pitchFamily="2" charset="0"/>
                <a:ea typeface="Roboto" panose="02000000000000000000" pitchFamily="2" charset="0"/>
              </a:rPr>
              <a:t>: volúmenes asociados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Depends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on</a:t>
            </a:r>
            <a:r>
              <a:rPr lang="es-ES" dirty="0">
                <a:latin typeface="Roboto" panose="02000000000000000000" pitchFamily="2" charset="0"/>
                <a:ea typeface="Roboto" panose="02000000000000000000" pitchFamily="2" charset="0"/>
              </a:rPr>
              <a:t>: Selecciona el orden de ejecución, espera a que se ejecute para ejecutarse.</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Ports</a:t>
            </a:r>
            <a:r>
              <a:rPr lang="es-ES" dirty="0">
                <a:latin typeface="Roboto" panose="02000000000000000000" pitchFamily="2" charset="0"/>
                <a:ea typeface="Roboto" panose="02000000000000000000" pitchFamily="2" charset="0"/>
              </a:rPr>
              <a:t>: mapeo de puertos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Network: usa una red</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equivale a hacer un Docker </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en el directorio seleccionado</a:t>
            </a:r>
          </a:p>
        </p:txBody>
      </p:sp>
    </p:spTree>
    <p:extLst>
      <p:ext uri="{BB962C8B-B14F-4D97-AF65-F5344CB8AC3E}">
        <p14:creationId xmlns:p14="http://schemas.microsoft.com/office/powerpoint/2010/main" val="33113668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y una base de datos </a:t>
            </a:r>
            <a:r>
              <a:rPr lang="es-ES" dirty="0" err="1">
                <a:latin typeface="Roboto" panose="02000000000000000000" pitchFamily="2" charset="0"/>
                <a:ea typeface="Roboto" panose="02000000000000000000" pitchFamily="2" charset="0"/>
              </a:rPr>
              <a:t>mysql</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61390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una web personalizada usando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y Docker. (Pista: crear propia imagen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5" name="Tabla 6">
            <a:extLst>
              <a:ext uri="{FF2B5EF4-FFF2-40B4-BE49-F238E27FC236}">
                <a16:creationId xmlns:a16="http://schemas.microsoft.com/office/drawing/2014/main" id="{725E08B4-FBF2-20D2-7101-8428C2B347FB}"/>
              </a:ext>
            </a:extLst>
          </p:cNvPr>
          <p:cNvGraphicFramePr>
            <a:graphicFrameLocks noGrp="1"/>
          </p:cNvGraphicFramePr>
          <p:nvPr>
            <p:extLst>
              <p:ext uri="{D42A27DB-BD31-4B8C-83A1-F6EECF244321}">
                <p14:modId xmlns:p14="http://schemas.microsoft.com/office/powerpoint/2010/main" val="1675579995"/>
              </p:ext>
            </p:extLst>
          </p:nvPr>
        </p:nvGraphicFramePr>
        <p:xfrm>
          <a:off x="1608106" y="3289018"/>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17294936"/>
                    </a:ext>
                  </a:extLst>
                </a:gridCol>
              </a:tblGrid>
              <a:tr h="370840">
                <a:tc>
                  <a:txBody>
                    <a:bodyPr/>
                    <a:lstStyle/>
                    <a:p>
                      <a:r>
                        <a:rPr lang="es-ES" b="0" dirty="0">
                          <a:solidFill>
                            <a:srgbClr val="ABB2BF"/>
                          </a:solidFill>
                          <a:effectLst/>
                          <a:latin typeface="Consolas" panose="020B0609020204030204" pitchFamily="49" charset="0"/>
                        </a:rPr>
                        <a:t>&lt;!</a:t>
                      </a:r>
                      <a:r>
                        <a:rPr lang="es-ES" b="0" dirty="0">
                          <a:solidFill>
                            <a:srgbClr val="E06C75"/>
                          </a:solidFill>
                          <a:effectLst/>
                          <a:latin typeface="Consolas" panose="020B0609020204030204" pitchFamily="49" charset="0"/>
                        </a:rPr>
                        <a:t>DOCTYPE</a:t>
                      </a:r>
                      <a:r>
                        <a:rPr lang="es-ES" b="0" dirty="0">
                          <a:solidFill>
                            <a:srgbClr val="ABB2BF"/>
                          </a:solidFill>
                          <a:effectLst/>
                          <a:latin typeface="Consolas" panose="020B0609020204030204" pitchFamily="49" charset="0"/>
                        </a:rPr>
                        <a:t> </a:t>
                      </a:r>
                      <a:r>
                        <a:rPr lang="es-ES" b="0" dirty="0" err="1">
                          <a:solidFill>
                            <a:srgbClr val="D19A66"/>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&gt;Mi sitio web&lt;/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&gt;Bienvenido a mi sitio web&lt;/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&gt;Este es un ejemplo básico de web HTML.&lt;/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346126"/>
                  </a:ext>
                </a:extLst>
              </a:tr>
            </a:tbl>
          </a:graphicData>
        </a:graphic>
      </p:graphicFrame>
    </p:spTree>
    <p:extLst>
      <p:ext uri="{BB962C8B-B14F-4D97-AF65-F5344CB8AC3E}">
        <p14:creationId xmlns:p14="http://schemas.microsoft.com/office/powerpoint/2010/main" val="6603395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B8EE2FE-0FFF-4E47-A822-E3897747A7C7}" vid="{E65E7560-6372-0042-AE31-7B5EF89C263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D3C7A2EDA8C4690C6B00C27556E2F" ma:contentTypeVersion="16" ma:contentTypeDescription="Create a new document." ma:contentTypeScope="" ma:versionID="0cead3d49f66e3baef37bda3212dd384">
  <xsd:schema xmlns:xsd="http://www.w3.org/2001/XMLSchema" xmlns:xs="http://www.w3.org/2001/XMLSchema" xmlns:p="http://schemas.microsoft.com/office/2006/metadata/properties" xmlns:ns2="5295519b-9ccc-42cf-9fe6-368944036629" xmlns:ns3="eca6273f-553f-4a75-a05e-04d628061e19" targetNamespace="http://schemas.microsoft.com/office/2006/metadata/properties" ma:root="true" ma:fieldsID="5d093aae87031000bd9facfe4e216c18" ns2:_="" ns3:_="">
    <xsd:import namespace="5295519b-9ccc-42cf-9fe6-368944036629"/>
    <xsd:import namespace="eca6273f-553f-4a75-a05e-04d628061e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5519b-9ccc-42cf-9fe6-3689440366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6bca7f-d9a8-4ad6-8c06-7d50b22983f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ca6273f-553f-4a75-a05e-04d628061e1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8e10b43-38ce-4f75-aba9-316dabc4c4f8}" ma:internalName="TaxCatchAll" ma:showField="CatchAllData" ma:web="eca6273f-553f-4a75-a05e-04d628061e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ca6273f-553f-4a75-a05e-04d628061e19" xsi:nil="true"/>
    <lcf76f155ced4ddcb4097134ff3c332f xmlns="5295519b-9ccc-42cf-9fe6-36894403662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2527F3-88FE-4D92-9E5B-3CFA9F7550F3}">
  <ds:schemaRefs>
    <ds:schemaRef ds:uri="http://schemas.microsoft.com/sharepoint/v3/contenttype/forms"/>
  </ds:schemaRefs>
</ds:datastoreItem>
</file>

<file path=customXml/itemProps2.xml><?xml version="1.0" encoding="utf-8"?>
<ds:datastoreItem xmlns:ds="http://schemas.openxmlformats.org/officeDocument/2006/customXml" ds:itemID="{8D4128D9-F677-4612-B5F3-1920AB997D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5519b-9ccc-42cf-9fe6-368944036629"/>
    <ds:schemaRef ds:uri="eca6273f-553f-4a75-a05e-04d628061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88F4B0-0241-4B57-BDBE-ED23A5E4A607}">
  <ds:schemaRefs>
    <ds:schemaRef ds:uri="http://www.w3.org/XML/1998/namespace"/>
    <ds:schemaRef ds:uri="http://purl.org/dc/dcmitype/"/>
    <ds:schemaRef ds:uri="http://schemas.openxmlformats.org/package/2006/metadata/core-properties"/>
    <ds:schemaRef ds:uri="http://schemas.microsoft.com/office/2006/metadata/properties"/>
    <ds:schemaRef ds:uri="5295519b-9ccc-42cf-9fe6-368944036629"/>
    <ds:schemaRef ds:uri="http://schemas.microsoft.com/office/2006/documentManagement/types"/>
    <ds:schemaRef ds:uri="http://purl.org/dc/terms/"/>
    <ds:schemaRef ds:uri="http://purl.org/dc/elements/1.1/"/>
    <ds:schemaRef ds:uri="http://schemas.microsoft.com/office/infopath/2007/PartnerControls"/>
    <ds:schemaRef ds:uri="eca6273f-553f-4a75-a05e-04d628061e19"/>
  </ds:schemaRefs>
</ds:datastoreItem>
</file>

<file path=docProps/app.xml><?xml version="1.0" encoding="utf-8"?>
<Properties xmlns="http://schemas.openxmlformats.org/officeDocument/2006/extended-properties" xmlns:vt="http://schemas.openxmlformats.org/officeDocument/2006/docPropsVTypes">
  <TotalTime>11994</TotalTime>
  <Words>6857</Words>
  <Application>Microsoft Office PowerPoint</Application>
  <PresentationFormat>Panorámica</PresentationFormat>
  <Paragraphs>887</Paragraphs>
  <Slides>126</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126</vt:i4>
      </vt:variant>
    </vt:vector>
  </HeadingPairs>
  <TitlesOfParts>
    <vt:vector size="132" baseType="lpstr">
      <vt:lpstr>Arial</vt:lpstr>
      <vt:lpstr>Calibri</vt:lpstr>
      <vt:lpstr>Calibri Light</vt:lpstr>
      <vt:lpstr>Consolas</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Hiniesta</dc:creator>
  <cp:lastModifiedBy>Ramón Díaz Fernández</cp:lastModifiedBy>
  <cp:revision>148</cp:revision>
  <dcterms:created xsi:type="dcterms:W3CDTF">2019-11-26T09:48:02Z</dcterms:created>
  <dcterms:modified xsi:type="dcterms:W3CDTF">2023-02-07T00:09:12Z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0x010100565D3C7A2EDA8C4690C6B00C27556E2F</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ies>
</file>